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70" r:id="rId2"/>
    <p:sldId id="274" r:id="rId3"/>
    <p:sldId id="272" r:id="rId4"/>
    <p:sldId id="273" r:id="rId5"/>
    <p:sldId id="326" r:id="rId6"/>
    <p:sldId id="276" r:id="rId7"/>
    <p:sldId id="275" r:id="rId8"/>
    <p:sldId id="277" r:id="rId9"/>
    <p:sldId id="284" r:id="rId10"/>
    <p:sldId id="357" r:id="rId11"/>
    <p:sldId id="334" r:id="rId12"/>
    <p:sldId id="340" r:id="rId13"/>
    <p:sldId id="279" r:id="rId14"/>
    <p:sldId id="280" r:id="rId15"/>
    <p:sldId id="337" r:id="rId16"/>
    <p:sldId id="282" r:id="rId17"/>
    <p:sldId id="335" r:id="rId18"/>
    <p:sldId id="281" r:id="rId19"/>
    <p:sldId id="336" r:id="rId20"/>
    <p:sldId id="283" r:id="rId21"/>
    <p:sldId id="342" r:id="rId22"/>
    <p:sldId id="286" r:id="rId23"/>
    <p:sldId id="306" r:id="rId24"/>
    <p:sldId id="290" r:id="rId25"/>
    <p:sldId id="316" r:id="rId26"/>
    <p:sldId id="313" r:id="rId27"/>
    <p:sldId id="315" r:id="rId28"/>
    <p:sldId id="314" r:id="rId29"/>
    <p:sldId id="288" r:id="rId30"/>
    <p:sldId id="307" r:id="rId31"/>
    <p:sldId id="343" r:id="rId32"/>
    <p:sldId id="348" r:id="rId33"/>
    <p:sldId id="344" r:id="rId34"/>
    <p:sldId id="353" r:id="rId35"/>
    <p:sldId id="347" r:id="rId36"/>
    <p:sldId id="349" r:id="rId37"/>
    <p:sldId id="345" r:id="rId38"/>
    <p:sldId id="323" r:id="rId39"/>
    <p:sldId id="325" r:id="rId40"/>
    <p:sldId id="308" r:id="rId41"/>
    <p:sldId id="350" r:id="rId42"/>
    <p:sldId id="295" r:id="rId43"/>
    <p:sldId id="338" r:id="rId44"/>
    <p:sldId id="346" r:id="rId45"/>
    <p:sldId id="264" r:id="rId46"/>
    <p:sldId id="333" r:id="rId47"/>
    <p:sldId id="278" r:id="rId48"/>
    <p:sldId id="309" r:id="rId49"/>
    <p:sldId id="292" r:id="rId50"/>
    <p:sldId id="354" r:id="rId51"/>
    <p:sldId id="296" r:id="rId52"/>
    <p:sldId id="311" r:id="rId53"/>
    <p:sldId id="355" r:id="rId5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8444"/>
    <a:srgbClr val="418B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27" autoAdjust="0"/>
    <p:restoredTop sz="94125" autoAdjust="0"/>
  </p:normalViewPr>
  <p:slideViewPr>
    <p:cSldViewPr snapToGrid="0">
      <p:cViewPr varScale="1">
        <p:scale>
          <a:sx n="110" d="100"/>
          <a:sy n="110" d="100"/>
        </p:scale>
        <p:origin x="344" y="168"/>
      </p:cViewPr>
      <p:guideLst>
        <p:guide orient="horz" pos="2160"/>
        <p:guide pos="3840"/>
      </p:guideLst>
    </p:cSldViewPr>
  </p:slideViewPr>
  <p:outlineViewPr>
    <p:cViewPr>
      <p:scale>
        <a:sx n="33" d="100"/>
        <a:sy n="33" d="100"/>
      </p:scale>
      <p:origin x="0" y="6442"/>
    </p:cViewPr>
  </p:outlineViewPr>
  <p:notesTextViewPr>
    <p:cViewPr>
      <p:scale>
        <a:sx n="1" d="1"/>
        <a:sy n="1" d="1"/>
      </p:scale>
      <p:origin x="0" y="0"/>
    </p:cViewPr>
  </p:notesTextViewPr>
  <p:notesViewPr>
    <p:cSldViewPr snapToGrid="0">
      <p:cViewPr varScale="1">
        <p:scale>
          <a:sx n="65" d="100"/>
          <a:sy n="65" d="100"/>
        </p:scale>
        <p:origin x="177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r>
              <a:rPr lang="es-ES"/>
              <a:t>Porcentaje de estudiantes que se graduaron </a:t>
            </a:r>
          </a:p>
          <a:p>
            <a:pPr>
              <a:defRPr/>
            </a:pPr>
            <a:r>
              <a:rPr lang="es-ES"/>
              <a:t>en cuatro años</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4.9627829724409447E-2"/>
          <c:y val="0.16952674892182892"/>
          <c:w val="0.9253721702755906"/>
          <c:h val="0.70662902756766777"/>
        </c:manualLayout>
      </c:layout>
      <c:barChart>
        <c:barDir val="col"/>
        <c:grouping val="clustered"/>
        <c:varyColors val="0"/>
        <c:ser>
          <c:idx val="0"/>
          <c:order val="0"/>
          <c:tx>
            <c:strRef>
              <c:f>Sheet1!$B$1</c:f>
              <c:strCache>
                <c:ptCount val="1"/>
                <c:pt idx="0">
                  <c:v>Percentage of Students that Graduated in Four Years</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3200" b="0" i="0" u="none" strike="noStrike" kern="1200" baseline="0">
                    <a:solidFill>
                      <a:schemeClr val="dk2">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xmlns:mc="http://schemas.openxmlformats.org/markup-compatibility/2006" xmlns:a14="http://schemas.microsoft.com/office/drawing/2010/main" xmlns:p="http://schemas.openxmlformats.org/presentationml/2006/main"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c:ext xmlns:c15="http://schemas.microsoft.com/office/drawing/2012/chart" uri="{CE6537A1-D6FC-4f65-9D91-7224C49458BB}">
                <c15:spPr xmlns:c15="http://schemas.microsoft.com/office/drawing/2012/chart">
                  <a:prstGeom prst="downArrowCallout">
                    <a:avLst/>
                  </a:prstGeom>
                  <a:noFill/>
                  <a:ln>
                    <a:noFill/>
                  </a:ln>
                </c15:spPr>
                <c15:showLeaderLines val="1"/>
                <c15:leaderLines>
                  <c:spPr>
                    <a:ln w="9525">
                      <a:solidFill>
                        <a:schemeClr val="tx2">
                          <a:lumMod val="35000"/>
                          <a:lumOff val="65000"/>
                        </a:schemeClr>
                      </a:solidFill>
                    </a:ln>
                    <a:effectLst/>
                  </c:spPr>
                </c15:leaderLines>
              </c:ext>
            </c:extLst>
          </c:dLbls>
          <c:cat>
            <c:strRef>
              <c:f>Sheet1!$A$2:$A$10</c:f>
              <c:strCache>
                <c:ptCount val="9"/>
                <c:pt idx="0">
                  <c:v>0-4</c:v>
                </c:pt>
                <c:pt idx="1">
                  <c:v>5-9</c:v>
                </c:pt>
                <c:pt idx="2">
                  <c:v>10-14</c:v>
                </c:pt>
                <c:pt idx="3">
                  <c:v>15-19</c:v>
                </c:pt>
                <c:pt idx="4">
                  <c:v>20-24</c:v>
                </c:pt>
                <c:pt idx="5">
                  <c:v>25-29</c:v>
                </c:pt>
                <c:pt idx="6">
                  <c:v>30-34</c:v>
                </c:pt>
                <c:pt idx="7">
                  <c:v>35-39</c:v>
                </c:pt>
                <c:pt idx="8">
                  <c:v>40+</c:v>
                </c:pt>
              </c:strCache>
            </c:strRef>
          </c:cat>
          <c:val>
            <c:numRef>
              <c:f>Sheet1!$B$2:$B$10</c:f>
              <c:numCache>
                <c:formatCode>0%</c:formatCode>
                <c:ptCount val="9"/>
                <c:pt idx="0">
                  <c:v>0.87</c:v>
                </c:pt>
                <c:pt idx="1">
                  <c:v>0.63</c:v>
                </c:pt>
                <c:pt idx="2">
                  <c:v>0.41</c:v>
                </c:pt>
                <c:pt idx="3">
                  <c:v>0.21</c:v>
                </c:pt>
                <c:pt idx="4">
                  <c:v>0.09</c:v>
                </c:pt>
                <c:pt idx="5">
                  <c:v>0.05</c:v>
                </c:pt>
                <c:pt idx="6">
                  <c:v>0.02</c:v>
                </c:pt>
                <c:pt idx="7">
                  <c:v>0.01</c:v>
                </c:pt>
                <c:pt idx="8">
                  <c:v>0</c:v>
                </c:pt>
              </c:numCache>
            </c:numRef>
          </c:val>
          <c:extLst>
            <c:ext xmlns:c16="http://schemas.microsoft.com/office/drawing/2014/chart" uri="{C3380CC4-5D6E-409C-BE32-E72D297353CC}">
              <c16:uniqueId val="{00000000-59B6-4059-8596-E42D737F4537}"/>
            </c:ext>
          </c:extLst>
        </c:ser>
        <c:dLbls>
          <c:dLblPos val="inEnd"/>
          <c:showLegendKey val="0"/>
          <c:showVal val="1"/>
          <c:showCatName val="0"/>
          <c:showSerName val="0"/>
          <c:showPercent val="0"/>
          <c:showBubbleSize val="0"/>
        </c:dLbls>
        <c:gapWidth val="100"/>
        <c:overlap val="-24"/>
        <c:axId val="381896288"/>
        <c:axId val="381896680"/>
      </c:barChart>
      <c:catAx>
        <c:axId val="381896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crossAx val="381896680"/>
        <c:crosses val="autoZero"/>
        <c:auto val="1"/>
        <c:lblAlgn val="ctr"/>
        <c:lblOffset val="100"/>
        <c:noMultiLvlLbl val="0"/>
      </c:catAx>
      <c:valAx>
        <c:axId val="381896680"/>
        <c:scaling>
          <c:orientation val="minMax"/>
        </c:scaling>
        <c:delete val="1"/>
        <c:axPos val="l"/>
        <c:numFmt formatCode="0%" sourceLinked="1"/>
        <c:majorTickMark val="none"/>
        <c:minorTickMark val="none"/>
        <c:tickLblPos val="nextTo"/>
        <c:crossAx val="381896288"/>
        <c:crosses val="autoZero"/>
        <c:crossBetween val="between"/>
      </c:valAx>
      <c:spPr>
        <a:solidFill>
          <a:schemeClr val="bg1"/>
        </a:solid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8F1C14-8FE7-46AC-9F27-3322418FDB49}" type="doc">
      <dgm:prSet loTypeId="urn:microsoft.com/office/officeart/2005/8/layout/equation1" loCatId="process" qsTypeId="urn:microsoft.com/office/officeart/2005/8/quickstyle/simple1" qsCatId="simple" csTypeId="urn:microsoft.com/office/officeart/2005/8/colors/colorful5" csCatId="colorful" phldr="1"/>
      <dgm:spPr/>
      <dgm:t>
        <a:bodyPr/>
        <a:lstStyle/>
        <a:p>
          <a:endParaRPr lang="en-US"/>
        </a:p>
      </dgm:t>
    </dgm:pt>
    <dgm:pt modelId="{261772CD-EB55-46E9-AA13-829BDF9AD05A}">
      <dgm:prSet/>
      <dgm:spPr/>
      <dgm:t>
        <a:bodyPr/>
        <a:lstStyle/>
        <a:p>
          <a:pPr rtl="0"/>
          <a:r>
            <a:rPr lang="es-CO" b="1" dirty="0">
              <a:latin typeface="+mn-lt"/>
            </a:rPr>
            <a:t>Los estudiantes se desempeñan mejor en la escuela y tienen mayores probabilidades de participar en actividades escolares como clubs o deportes</a:t>
          </a:r>
        </a:p>
      </dgm:t>
    </dgm:pt>
    <dgm:pt modelId="{67B30436-4E1D-42D7-A60D-4A4BB9A8510A}" type="parTrans" cxnId="{B9B1AE0D-5161-4ACE-8963-6945E619643C}">
      <dgm:prSet/>
      <dgm:spPr/>
      <dgm:t>
        <a:bodyPr/>
        <a:lstStyle/>
        <a:p>
          <a:endParaRPr lang="en-US"/>
        </a:p>
      </dgm:t>
    </dgm:pt>
    <dgm:pt modelId="{FF11FB45-04D1-4D15-8A37-2AB37D735B3D}" type="sibTrans" cxnId="{B9B1AE0D-5161-4ACE-8963-6945E619643C}">
      <dgm:prSet/>
      <dgm:spPr/>
      <dgm:t>
        <a:bodyPr/>
        <a:lstStyle/>
        <a:p>
          <a:endParaRPr lang="en-US" dirty="0"/>
        </a:p>
      </dgm:t>
    </dgm:pt>
    <dgm:pt modelId="{EC688F76-662B-447B-839F-E227C3D67BCD}">
      <dgm:prSet custT="1"/>
      <dgm:spPr/>
      <dgm:t>
        <a:bodyPr/>
        <a:lstStyle/>
        <a:p>
          <a:pPr rtl="0"/>
          <a:r>
            <a:rPr lang="es-CO" sz="2000" b="1" noProof="0" dirty="0"/>
            <a:t>Los estudiantes tienen mayores probabilidades de tener alto autoestima y mayor confianza en sus habilidades</a:t>
          </a:r>
        </a:p>
      </dgm:t>
    </dgm:pt>
    <dgm:pt modelId="{7E52D901-85F0-4870-BD3A-F41121485422}" type="parTrans" cxnId="{C6FD4847-67A6-4971-AD58-A778FC1C13FF}">
      <dgm:prSet/>
      <dgm:spPr/>
      <dgm:t>
        <a:bodyPr/>
        <a:lstStyle/>
        <a:p>
          <a:endParaRPr lang="en-US"/>
        </a:p>
      </dgm:t>
    </dgm:pt>
    <dgm:pt modelId="{621916AF-7341-4747-B632-F41BB046348A}" type="sibTrans" cxnId="{C6FD4847-67A6-4971-AD58-A778FC1C13FF}">
      <dgm:prSet/>
      <dgm:spPr/>
      <dgm:t>
        <a:bodyPr/>
        <a:lstStyle/>
        <a:p>
          <a:endParaRPr lang="en-US" dirty="0"/>
        </a:p>
      </dgm:t>
    </dgm:pt>
    <dgm:pt modelId="{56E17ABA-DDD1-4B98-9A66-532EDCC64BA2}">
      <dgm:prSet custT="1"/>
      <dgm:spPr/>
      <dgm:t>
        <a:bodyPr/>
        <a:lstStyle/>
        <a:p>
          <a:pPr rtl="0"/>
          <a:r>
            <a:rPr lang="es-CO" sz="3000" b="1" i="0" dirty="0">
              <a:latin typeface="Calibri" panose="020F0502020204030204" pitchFamily="34" charset="0"/>
            </a:rPr>
            <a:t>ÉXITO ESTUDIANTIL</a:t>
          </a:r>
        </a:p>
      </dgm:t>
    </dgm:pt>
    <dgm:pt modelId="{ACBC462D-3CC7-4D71-B156-142078F7C97B}" type="parTrans" cxnId="{AC58F446-8EF1-4BE6-8999-A083D3E48590}">
      <dgm:prSet/>
      <dgm:spPr/>
      <dgm:t>
        <a:bodyPr/>
        <a:lstStyle/>
        <a:p>
          <a:endParaRPr lang="en-US"/>
        </a:p>
      </dgm:t>
    </dgm:pt>
    <dgm:pt modelId="{873CB4A7-AD76-4804-B9D1-332234860160}" type="sibTrans" cxnId="{AC58F446-8EF1-4BE6-8999-A083D3E48590}">
      <dgm:prSet/>
      <dgm:spPr/>
      <dgm:t>
        <a:bodyPr/>
        <a:lstStyle/>
        <a:p>
          <a:endParaRPr lang="en-US"/>
        </a:p>
      </dgm:t>
    </dgm:pt>
    <dgm:pt modelId="{0EBED07E-B5CB-47AD-B798-C795A36AF314}" type="pres">
      <dgm:prSet presAssocID="{198F1C14-8FE7-46AC-9F27-3322418FDB49}" presName="linearFlow" presStyleCnt="0">
        <dgm:presLayoutVars>
          <dgm:dir/>
          <dgm:resizeHandles val="exact"/>
        </dgm:presLayoutVars>
      </dgm:prSet>
      <dgm:spPr/>
    </dgm:pt>
    <dgm:pt modelId="{CED16CCF-96AC-47F5-BBBC-49780565035C}" type="pres">
      <dgm:prSet presAssocID="{261772CD-EB55-46E9-AA13-829BDF9AD05A}" presName="node" presStyleLbl="node1" presStyleIdx="0" presStyleCnt="3" custScaleX="133543" custScaleY="125858" custLinFactNeighborX="27600">
        <dgm:presLayoutVars>
          <dgm:bulletEnabled val="1"/>
        </dgm:presLayoutVars>
      </dgm:prSet>
      <dgm:spPr/>
    </dgm:pt>
    <dgm:pt modelId="{0B441391-2224-4C87-BB2E-AF2727421D36}" type="pres">
      <dgm:prSet presAssocID="{FF11FB45-04D1-4D15-8A37-2AB37D735B3D}" presName="spacerL" presStyleCnt="0"/>
      <dgm:spPr/>
    </dgm:pt>
    <dgm:pt modelId="{053A6EA7-AEB8-4E17-863E-64767A7FA9EA}" type="pres">
      <dgm:prSet presAssocID="{FF11FB45-04D1-4D15-8A37-2AB37D735B3D}" presName="sibTrans" presStyleLbl="sibTrans2D1" presStyleIdx="0" presStyleCnt="2" custScaleX="63909" custScaleY="68489"/>
      <dgm:spPr/>
    </dgm:pt>
    <dgm:pt modelId="{2C8103B3-646F-433C-A690-8F9381717A88}" type="pres">
      <dgm:prSet presAssocID="{FF11FB45-04D1-4D15-8A37-2AB37D735B3D}" presName="spacerR" presStyleCnt="0"/>
      <dgm:spPr/>
    </dgm:pt>
    <dgm:pt modelId="{E6D7DEB8-7739-4607-88BB-42D2A5C2C6C4}" type="pres">
      <dgm:prSet presAssocID="{EC688F76-662B-447B-839F-E227C3D67BCD}" presName="node" presStyleLbl="node1" presStyleIdx="1" presStyleCnt="3" custScaleX="132704" custScaleY="133469">
        <dgm:presLayoutVars>
          <dgm:bulletEnabled val="1"/>
        </dgm:presLayoutVars>
      </dgm:prSet>
      <dgm:spPr/>
    </dgm:pt>
    <dgm:pt modelId="{416BA94D-C125-4AF3-92D5-13C06200D124}" type="pres">
      <dgm:prSet presAssocID="{621916AF-7341-4747-B632-F41BB046348A}" presName="spacerL" presStyleCnt="0"/>
      <dgm:spPr/>
    </dgm:pt>
    <dgm:pt modelId="{B953FC5C-4ABD-4ADA-A7F7-E09B25781C75}" type="pres">
      <dgm:prSet presAssocID="{621916AF-7341-4747-B632-F41BB046348A}" presName="sibTrans" presStyleLbl="sibTrans2D1" presStyleIdx="1" presStyleCnt="2" custScaleX="57452" custScaleY="70170"/>
      <dgm:spPr/>
    </dgm:pt>
    <dgm:pt modelId="{D218BB0F-9863-431D-9EA6-339FE782162F}" type="pres">
      <dgm:prSet presAssocID="{621916AF-7341-4747-B632-F41BB046348A}" presName="spacerR" presStyleCnt="0"/>
      <dgm:spPr/>
    </dgm:pt>
    <dgm:pt modelId="{06DAAB71-B51D-4AED-A835-C88B7D648BF4}" type="pres">
      <dgm:prSet presAssocID="{56E17ABA-DDD1-4B98-9A66-532EDCC64BA2}" presName="node" presStyleLbl="node1" presStyleIdx="2" presStyleCnt="3" custScaleX="132397" custScaleY="130124">
        <dgm:presLayoutVars>
          <dgm:bulletEnabled val="1"/>
        </dgm:presLayoutVars>
      </dgm:prSet>
      <dgm:spPr/>
    </dgm:pt>
  </dgm:ptLst>
  <dgm:cxnLst>
    <dgm:cxn modelId="{B9B1AE0D-5161-4ACE-8963-6945E619643C}" srcId="{198F1C14-8FE7-46AC-9F27-3322418FDB49}" destId="{261772CD-EB55-46E9-AA13-829BDF9AD05A}" srcOrd="0" destOrd="0" parTransId="{67B30436-4E1D-42D7-A60D-4A4BB9A8510A}" sibTransId="{FF11FB45-04D1-4D15-8A37-2AB37D735B3D}"/>
    <dgm:cxn modelId="{0AD84E21-6AF7-46C6-B4DE-87FE2CF8551F}" type="presOf" srcId="{198F1C14-8FE7-46AC-9F27-3322418FDB49}" destId="{0EBED07E-B5CB-47AD-B798-C795A36AF314}" srcOrd="0" destOrd="0" presId="urn:microsoft.com/office/officeart/2005/8/layout/equation1"/>
    <dgm:cxn modelId="{52DCDB3A-CBD7-4B19-8E8D-F735CF00D7CE}" type="presOf" srcId="{EC688F76-662B-447B-839F-E227C3D67BCD}" destId="{E6D7DEB8-7739-4607-88BB-42D2A5C2C6C4}" srcOrd="0" destOrd="0" presId="urn:microsoft.com/office/officeart/2005/8/layout/equation1"/>
    <dgm:cxn modelId="{AC58F446-8EF1-4BE6-8999-A083D3E48590}" srcId="{198F1C14-8FE7-46AC-9F27-3322418FDB49}" destId="{56E17ABA-DDD1-4B98-9A66-532EDCC64BA2}" srcOrd="2" destOrd="0" parTransId="{ACBC462D-3CC7-4D71-B156-142078F7C97B}" sibTransId="{873CB4A7-AD76-4804-B9D1-332234860160}"/>
    <dgm:cxn modelId="{C6FD4847-67A6-4971-AD58-A778FC1C13FF}" srcId="{198F1C14-8FE7-46AC-9F27-3322418FDB49}" destId="{EC688F76-662B-447B-839F-E227C3D67BCD}" srcOrd="1" destOrd="0" parTransId="{7E52D901-85F0-4870-BD3A-F41121485422}" sibTransId="{621916AF-7341-4747-B632-F41BB046348A}"/>
    <dgm:cxn modelId="{6FFC9B73-B4B4-40A6-9B0C-BA032726EB75}" type="presOf" srcId="{FF11FB45-04D1-4D15-8A37-2AB37D735B3D}" destId="{053A6EA7-AEB8-4E17-863E-64767A7FA9EA}" srcOrd="0" destOrd="0" presId="urn:microsoft.com/office/officeart/2005/8/layout/equation1"/>
    <dgm:cxn modelId="{3A415AB0-717B-4584-B5F8-A84F60DFB490}" type="presOf" srcId="{261772CD-EB55-46E9-AA13-829BDF9AD05A}" destId="{CED16CCF-96AC-47F5-BBBC-49780565035C}" srcOrd="0" destOrd="0" presId="urn:microsoft.com/office/officeart/2005/8/layout/equation1"/>
    <dgm:cxn modelId="{8E1393ED-9A7A-4C98-9749-94D613937C65}" type="presOf" srcId="{56E17ABA-DDD1-4B98-9A66-532EDCC64BA2}" destId="{06DAAB71-B51D-4AED-A835-C88B7D648BF4}" srcOrd="0" destOrd="0" presId="urn:microsoft.com/office/officeart/2005/8/layout/equation1"/>
    <dgm:cxn modelId="{A1405CEF-BBE7-4D1C-9215-7E68BDC732CD}" type="presOf" srcId="{621916AF-7341-4747-B632-F41BB046348A}" destId="{B953FC5C-4ABD-4ADA-A7F7-E09B25781C75}" srcOrd="0" destOrd="0" presId="urn:microsoft.com/office/officeart/2005/8/layout/equation1"/>
    <dgm:cxn modelId="{8F27DC80-B42B-419A-8AA9-39816228D532}" type="presParOf" srcId="{0EBED07E-B5CB-47AD-B798-C795A36AF314}" destId="{CED16CCF-96AC-47F5-BBBC-49780565035C}" srcOrd="0" destOrd="0" presId="urn:microsoft.com/office/officeart/2005/8/layout/equation1"/>
    <dgm:cxn modelId="{F702536F-9233-4CA6-9294-6CE3210FA947}" type="presParOf" srcId="{0EBED07E-B5CB-47AD-B798-C795A36AF314}" destId="{0B441391-2224-4C87-BB2E-AF2727421D36}" srcOrd="1" destOrd="0" presId="urn:microsoft.com/office/officeart/2005/8/layout/equation1"/>
    <dgm:cxn modelId="{863C3C67-6529-4211-A57C-239B21A5926D}" type="presParOf" srcId="{0EBED07E-B5CB-47AD-B798-C795A36AF314}" destId="{053A6EA7-AEB8-4E17-863E-64767A7FA9EA}" srcOrd="2" destOrd="0" presId="urn:microsoft.com/office/officeart/2005/8/layout/equation1"/>
    <dgm:cxn modelId="{2CAC2548-D95A-48B4-B0DF-04F47CCAE433}" type="presParOf" srcId="{0EBED07E-B5CB-47AD-B798-C795A36AF314}" destId="{2C8103B3-646F-433C-A690-8F9381717A88}" srcOrd="3" destOrd="0" presId="urn:microsoft.com/office/officeart/2005/8/layout/equation1"/>
    <dgm:cxn modelId="{E35F5A75-9A93-4BE0-B757-4C49DB33B994}" type="presParOf" srcId="{0EBED07E-B5CB-47AD-B798-C795A36AF314}" destId="{E6D7DEB8-7739-4607-88BB-42D2A5C2C6C4}" srcOrd="4" destOrd="0" presId="urn:microsoft.com/office/officeart/2005/8/layout/equation1"/>
    <dgm:cxn modelId="{F7F5B549-425C-4294-8FE9-4B99FC98FA1E}" type="presParOf" srcId="{0EBED07E-B5CB-47AD-B798-C795A36AF314}" destId="{416BA94D-C125-4AF3-92D5-13C06200D124}" srcOrd="5" destOrd="0" presId="urn:microsoft.com/office/officeart/2005/8/layout/equation1"/>
    <dgm:cxn modelId="{ECA1C36D-DA33-4561-BC0A-115CC176B2AB}" type="presParOf" srcId="{0EBED07E-B5CB-47AD-B798-C795A36AF314}" destId="{B953FC5C-4ABD-4ADA-A7F7-E09B25781C75}" srcOrd="6" destOrd="0" presId="urn:microsoft.com/office/officeart/2005/8/layout/equation1"/>
    <dgm:cxn modelId="{49C5FFE8-57FA-4B48-BA14-23DF82BF26B0}" type="presParOf" srcId="{0EBED07E-B5CB-47AD-B798-C795A36AF314}" destId="{D218BB0F-9863-431D-9EA6-339FE782162F}" srcOrd="7" destOrd="0" presId="urn:microsoft.com/office/officeart/2005/8/layout/equation1"/>
    <dgm:cxn modelId="{B87DEACD-04D7-4A99-8231-F7B383C655F2}" type="presParOf" srcId="{0EBED07E-B5CB-47AD-B798-C795A36AF314}" destId="{06DAAB71-B51D-4AED-A835-C88B7D648BF4}"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8F1C14-8FE7-46AC-9F27-3322418FDB49}" type="doc">
      <dgm:prSet loTypeId="urn:microsoft.com/office/officeart/2005/8/layout/equation1" loCatId="process" qsTypeId="urn:microsoft.com/office/officeart/2005/8/quickstyle/simple1" qsCatId="simple" csTypeId="urn:microsoft.com/office/officeart/2005/8/colors/colorful5" csCatId="colorful" phldr="1"/>
      <dgm:spPr/>
      <dgm:t>
        <a:bodyPr/>
        <a:lstStyle/>
        <a:p>
          <a:endParaRPr lang="en-US"/>
        </a:p>
      </dgm:t>
    </dgm:pt>
    <dgm:pt modelId="{0EBED07E-B5CB-47AD-B798-C795A36AF314}" type="pres">
      <dgm:prSet presAssocID="{198F1C14-8FE7-46AC-9F27-3322418FDB49}" presName="linearFlow" presStyleCnt="0">
        <dgm:presLayoutVars>
          <dgm:dir/>
          <dgm:resizeHandles val="exact"/>
        </dgm:presLayoutVars>
      </dgm:prSet>
      <dgm:spPr/>
    </dgm:pt>
  </dgm:ptLst>
  <dgm:cxnLst>
    <dgm:cxn modelId="{1213E9A1-FF0C-4830-8562-FD1A04A50D62}" type="presOf" srcId="{198F1C14-8FE7-46AC-9F27-3322418FDB49}" destId="{0EBED07E-B5CB-47AD-B798-C795A36AF314}" srcOrd="0"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68189F-41D9-415A-B38C-5E931D07694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637E459-D00D-48E6-B1F9-0BA8E3CA21F8}">
      <dgm:prSet/>
      <dgm:spPr/>
      <dgm:t>
        <a:bodyPr/>
        <a:lstStyle/>
        <a:p>
          <a:pPr rtl="0"/>
          <a:r>
            <a:rPr dirty="0" err="1"/>
            <a:t>Fracaso</a:t>
          </a:r>
          <a:r>
            <a:rPr dirty="0"/>
            <a:t> </a:t>
          </a:r>
          <a:r>
            <a:rPr lang="es-CO" dirty="0"/>
            <a:t>a</a:t>
          </a:r>
          <a:r>
            <a:rPr dirty="0" err="1"/>
            <a:t>cadémico</a:t>
          </a:r>
          <a:endParaRPr dirty="0"/>
        </a:p>
      </dgm:t>
    </dgm:pt>
    <dgm:pt modelId="{DF54AA54-1834-4278-BACC-751C4CA82125}" type="parTrans" cxnId="{D25824AD-3242-4F9E-9308-88146272A8E2}">
      <dgm:prSet/>
      <dgm:spPr/>
      <dgm:t>
        <a:bodyPr/>
        <a:lstStyle/>
        <a:p>
          <a:endParaRPr lang="en-US"/>
        </a:p>
      </dgm:t>
    </dgm:pt>
    <dgm:pt modelId="{29907E29-2E47-4E0F-ADD0-87ECA8FF1A04}" type="sibTrans" cxnId="{D25824AD-3242-4F9E-9308-88146272A8E2}">
      <dgm:prSet/>
      <dgm:spPr/>
      <dgm:t>
        <a:bodyPr/>
        <a:lstStyle/>
        <a:p>
          <a:endParaRPr lang="en-US"/>
        </a:p>
      </dgm:t>
    </dgm:pt>
    <dgm:pt modelId="{7050A4F3-7BF4-46F6-8BD0-008207D9CEE4}">
      <dgm:prSet/>
      <dgm:spPr/>
      <dgm:t>
        <a:bodyPr/>
        <a:lstStyle/>
        <a:p>
          <a:pPr rtl="0"/>
          <a:r>
            <a:t>Entorno escolar</a:t>
          </a:r>
        </a:p>
      </dgm:t>
    </dgm:pt>
    <dgm:pt modelId="{B0B9A766-DB35-4291-9711-717BB99FCD89}" type="parTrans" cxnId="{36F4C05D-2360-4303-8B92-54A77146DF66}">
      <dgm:prSet/>
      <dgm:spPr/>
      <dgm:t>
        <a:bodyPr/>
        <a:lstStyle/>
        <a:p>
          <a:endParaRPr lang="en-US"/>
        </a:p>
      </dgm:t>
    </dgm:pt>
    <dgm:pt modelId="{1FFDF98F-8F5F-491D-81E7-C8CA273118E2}" type="sibTrans" cxnId="{36F4C05D-2360-4303-8B92-54A77146DF66}">
      <dgm:prSet/>
      <dgm:spPr/>
      <dgm:t>
        <a:bodyPr/>
        <a:lstStyle/>
        <a:p>
          <a:endParaRPr lang="en-US"/>
        </a:p>
      </dgm:t>
    </dgm:pt>
    <dgm:pt modelId="{2AA036D9-54E3-45E6-BCAB-CB1B89AA239F}">
      <dgm:prSet/>
      <dgm:spPr/>
      <dgm:t>
        <a:bodyPr/>
        <a:lstStyle/>
        <a:p>
          <a:pPr rtl="0"/>
          <a:r>
            <a:t>Problemas de salud</a:t>
          </a:r>
        </a:p>
      </dgm:t>
    </dgm:pt>
    <dgm:pt modelId="{C1D238B4-EE1E-4887-B48A-4F7C935722C9}" type="parTrans" cxnId="{E599E2D5-27EB-4048-A2B5-1392C565BAA0}">
      <dgm:prSet/>
      <dgm:spPr/>
      <dgm:t>
        <a:bodyPr/>
        <a:lstStyle/>
        <a:p>
          <a:endParaRPr lang="en-US"/>
        </a:p>
      </dgm:t>
    </dgm:pt>
    <dgm:pt modelId="{382B5E9F-2A07-4ADB-B371-A468FC29C49F}" type="sibTrans" cxnId="{E599E2D5-27EB-4048-A2B5-1392C565BAA0}">
      <dgm:prSet/>
      <dgm:spPr/>
      <dgm:t>
        <a:bodyPr/>
        <a:lstStyle/>
        <a:p>
          <a:endParaRPr lang="en-US"/>
        </a:p>
      </dgm:t>
    </dgm:pt>
    <dgm:pt modelId="{5EDE7604-0721-45E6-9AD8-F49772633532}">
      <dgm:prSet/>
      <dgm:spPr/>
      <dgm:t>
        <a:bodyPr/>
        <a:lstStyle/>
        <a:p>
          <a:pPr rtl="0"/>
          <a:r>
            <a:t>Situación de vivienda</a:t>
          </a:r>
        </a:p>
      </dgm:t>
    </dgm:pt>
    <dgm:pt modelId="{F5E10560-59B1-4B01-A82E-A94D58AC452C}" type="parTrans" cxnId="{C009B055-3179-40BE-9E36-3EAD2CB1F17C}">
      <dgm:prSet/>
      <dgm:spPr/>
      <dgm:t>
        <a:bodyPr/>
        <a:lstStyle/>
        <a:p>
          <a:endParaRPr lang="en-US"/>
        </a:p>
      </dgm:t>
    </dgm:pt>
    <dgm:pt modelId="{614D3966-5D66-4B25-BB88-6C943F87E6FD}" type="sibTrans" cxnId="{C009B055-3179-40BE-9E36-3EAD2CB1F17C}">
      <dgm:prSet/>
      <dgm:spPr/>
      <dgm:t>
        <a:bodyPr/>
        <a:lstStyle/>
        <a:p>
          <a:endParaRPr lang="en-US"/>
        </a:p>
      </dgm:t>
    </dgm:pt>
    <dgm:pt modelId="{3F7E2EC5-F760-40E3-A6F4-06283A773D59}">
      <dgm:prSet/>
      <dgm:spPr/>
      <dgm:t>
        <a:bodyPr/>
        <a:lstStyle/>
        <a:p>
          <a:pPr rtl="0"/>
          <a:r>
            <a:t>Consumo de drogas y alcohol</a:t>
          </a:r>
        </a:p>
      </dgm:t>
    </dgm:pt>
    <dgm:pt modelId="{0A4ACA4C-09B1-4EA2-8223-8CF8C0A68E90}" type="parTrans" cxnId="{39A3140E-D197-4042-8EA1-3A2B580D4F03}">
      <dgm:prSet/>
      <dgm:spPr/>
      <dgm:t>
        <a:bodyPr/>
        <a:lstStyle/>
        <a:p>
          <a:endParaRPr lang="en-US"/>
        </a:p>
      </dgm:t>
    </dgm:pt>
    <dgm:pt modelId="{BB3FEA18-BCB4-446C-B866-3518A91608AC}" type="sibTrans" cxnId="{39A3140E-D197-4042-8EA1-3A2B580D4F03}">
      <dgm:prSet/>
      <dgm:spPr/>
      <dgm:t>
        <a:bodyPr/>
        <a:lstStyle/>
        <a:p>
          <a:endParaRPr lang="en-US"/>
        </a:p>
      </dgm:t>
    </dgm:pt>
    <dgm:pt modelId="{BEA801F4-11F1-48D0-A558-3F61E5842A6A}" type="pres">
      <dgm:prSet presAssocID="{5E68189F-41D9-415A-B38C-5E931D076945}" presName="diagram" presStyleCnt="0">
        <dgm:presLayoutVars>
          <dgm:dir/>
          <dgm:resizeHandles val="exact"/>
        </dgm:presLayoutVars>
      </dgm:prSet>
      <dgm:spPr/>
    </dgm:pt>
    <dgm:pt modelId="{A2E91124-359B-4EDB-90F1-44C091C68F90}" type="pres">
      <dgm:prSet presAssocID="{7637E459-D00D-48E6-B1F9-0BA8E3CA21F8}" presName="node" presStyleLbl="node1" presStyleIdx="0" presStyleCnt="5">
        <dgm:presLayoutVars>
          <dgm:bulletEnabled val="1"/>
        </dgm:presLayoutVars>
      </dgm:prSet>
      <dgm:spPr/>
    </dgm:pt>
    <dgm:pt modelId="{BDFBDFBA-D8E7-4D19-A61D-22E5E94B7D38}" type="pres">
      <dgm:prSet presAssocID="{29907E29-2E47-4E0F-ADD0-87ECA8FF1A04}" presName="sibTrans" presStyleCnt="0"/>
      <dgm:spPr/>
    </dgm:pt>
    <dgm:pt modelId="{EE7CF58C-2B16-4F8F-9F1E-7EF89F7C92BE}" type="pres">
      <dgm:prSet presAssocID="{7050A4F3-7BF4-46F6-8BD0-008207D9CEE4}" presName="node" presStyleLbl="node1" presStyleIdx="1" presStyleCnt="5">
        <dgm:presLayoutVars>
          <dgm:bulletEnabled val="1"/>
        </dgm:presLayoutVars>
      </dgm:prSet>
      <dgm:spPr/>
    </dgm:pt>
    <dgm:pt modelId="{89B8FBF3-EC6F-4665-B454-9F629F5E085B}" type="pres">
      <dgm:prSet presAssocID="{1FFDF98F-8F5F-491D-81E7-C8CA273118E2}" presName="sibTrans" presStyleCnt="0"/>
      <dgm:spPr/>
    </dgm:pt>
    <dgm:pt modelId="{12398DC7-1ADB-420E-9BFA-3727F7BF12D0}" type="pres">
      <dgm:prSet presAssocID="{2AA036D9-54E3-45E6-BCAB-CB1B89AA239F}" presName="node" presStyleLbl="node1" presStyleIdx="2" presStyleCnt="5">
        <dgm:presLayoutVars>
          <dgm:bulletEnabled val="1"/>
        </dgm:presLayoutVars>
      </dgm:prSet>
      <dgm:spPr/>
    </dgm:pt>
    <dgm:pt modelId="{C8643617-CB2E-4B6A-A7A2-6A8125045E20}" type="pres">
      <dgm:prSet presAssocID="{382B5E9F-2A07-4ADB-B371-A468FC29C49F}" presName="sibTrans" presStyleCnt="0"/>
      <dgm:spPr/>
    </dgm:pt>
    <dgm:pt modelId="{4CB6F506-1089-4985-BAD8-396A8BB9A49C}" type="pres">
      <dgm:prSet presAssocID="{5EDE7604-0721-45E6-9AD8-F49772633532}" presName="node" presStyleLbl="node1" presStyleIdx="3" presStyleCnt="5">
        <dgm:presLayoutVars>
          <dgm:bulletEnabled val="1"/>
        </dgm:presLayoutVars>
      </dgm:prSet>
      <dgm:spPr/>
    </dgm:pt>
    <dgm:pt modelId="{24B9AE44-5FAE-4DC4-A3E8-5498A3DF076E}" type="pres">
      <dgm:prSet presAssocID="{614D3966-5D66-4B25-BB88-6C943F87E6FD}" presName="sibTrans" presStyleCnt="0"/>
      <dgm:spPr/>
    </dgm:pt>
    <dgm:pt modelId="{3F3CE3A5-0F83-4AA7-9187-BFFBD4ED9717}" type="pres">
      <dgm:prSet presAssocID="{3F7E2EC5-F760-40E3-A6F4-06283A773D59}" presName="node" presStyleLbl="node1" presStyleIdx="4" presStyleCnt="5">
        <dgm:presLayoutVars>
          <dgm:bulletEnabled val="1"/>
        </dgm:presLayoutVars>
      </dgm:prSet>
      <dgm:spPr/>
    </dgm:pt>
  </dgm:ptLst>
  <dgm:cxnLst>
    <dgm:cxn modelId="{39A3140E-D197-4042-8EA1-3A2B580D4F03}" srcId="{5E68189F-41D9-415A-B38C-5E931D076945}" destId="{3F7E2EC5-F760-40E3-A6F4-06283A773D59}" srcOrd="4" destOrd="0" parTransId="{0A4ACA4C-09B1-4EA2-8223-8CF8C0A68E90}" sibTransId="{BB3FEA18-BCB4-446C-B866-3518A91608AC}"/>
    <dgm:cxn modelId="{36273233-5DC9-4EAC-9EC1-1655DA362684}" type="presOf" srcId="{7637E459-D00D-48E6-B1F9-0BA8E3CA21F8}" destId="{A2E91124-359B-4EDB-90F1-44C091C68F90}" srcOrd="0" destOrd="0" presId="urn:microsoft.com/office/officeart/2005/8/layout/default"/>
    <dgm:cxn modelId="{C009B055-3179-40BE-9E36-3EAD2CB1F17C}" srcId="{5E68189F-41D9-415A-B38C-5E931D076945}" destId="{5EDE7604-0721-45E6-9AD8-F49772633532}" srcOrd="3" destOrd="0" parTransId="{F5E10560-59B1-4B01-A82E-A94D58AC452C}" sibTransId="{614D3966-5D66-4B25-BB88-6C943F87E6FD}"/>
    <dgm:cxn modelId="{36F4C05D-2360-4303-8B92-54A77146DF66}" srcId="{5E68189F-41D9-415A-B38C-5E931D076945}" destId="{7050A4F3-7BF4-46F6-8BD0-008207D9CEE4}" srcOrd="1" destOrd="0" parTransId="{B0B9A766-DB35-4291-9711-717BB99FCD89}" sibTransId="{1FFDF98F-8F5F-491D-81E7-C8CA273118E2}"/>
    <dgm:cxn modelId="{581AC469-3EA7-4D49-A0E7-F2E666144026}" type="presOf" srcId="{5E68189F-41D9-415A-B38C-5E931D076945}" destId="{BEA801F4-11F1-48D0-A558-3F61E5842A6A}" srcOrd="0" destOrd="0" presId="urn:microsoft.com/office/officeart/2005/8/layout/default"/>
    <dgm:cxn modelId="{2048116D-7142-45DF-92A1-01B02947F61C}" type="presOf" srcId="{2AA036D9-54E3-45E6-BCAB-CB1B89AA239F}" destId="{12398DC7-1ADB-420E-9BFA-3727F7BF12D0}" srcOrd="0" destOrd="0" presId="urn:microsoft.com/office/officeart/2005/8/layout/default"/>
    <dgm:cxn modelId="{C3B88091-24C3-46D5-B0C0-32FD2D8FD6B6}" type="presOf" srcId="{7050A4F3-7BF4-46F6-8BD0-008207D9CEE4}" destId="{EE7CF58C-2B16-4F8F-9F1E-7EF89F7C92BE}" srcOrd="0" destOrd="0" presId="urn:microsoft.com/office/officeart/2005/8/layout/default"/>
    <dgm:cxn modelId="{D25824AD-3242-4F9E-9308-88146272A8E2}" srcId="{5E68189F-41D9-415A-B38C-5E931D076945}" destId="{7637E459-D00D-48E6-B1F9-0BA8E3CA21F8}" srcOrd="0" destOrd="0" parTransId="{DF54AA54-1834-4278-BACC-751C4CA82125}" sibTransId="{29907E29-2E47-4E0F-ADD0-87ECA8FF1A04}"/>
    <dgm:cxn modelId="{94A8DEC2-2EF4-493E-A3E7-5A86BCDC96A2}" type="presOf" srcId="{5EDE7604-0721-45E6-9AD8-F49772633532}" destId="{4CB6F506-1089-4985-BAD8-396A8BB9A49C}" srcOrd="0" destOrd="0" presId="urn:microsoft.com/office/officeart/2005/8/layout/default"/>
    <dgm:cxn modelId="{E599E2D5-27EB-4048-A2B5-1392C565BAA0}" srcId="{5E68189F-41D9-415A-B38C-5E931D076945}" destId="{2AA036D9-54E3-45E6-BCAB-CB1B89AA239F}" srcOrd="2" destOrd="0" parTransId="{C1D238B4-EE1E-4887-B48A-4F7C935722C9}" sibTransId="{382B5E9F-2A07-4ADB-B371-A468FC29C49F}"/>
    <dgm:cxn modelId="{CF3567DA-BAB3-4038-B6EB-4FBEDD89D7E8}" type="presOf" srcId="{3F7E2EC5-F760-40E3-A6F4-06283A773D59}" destId="{3F3CE3A5-0F83-4AA7-9187-BFFBD4ED9717}" srcOrd="0" destOrd="0" presId="urn:microsoft.com/office/officeart/2005/8/layout/default"/>
    <dgm:cxn modelId="{69318B6E-7C27-412B-92C8-99FCAD6E7FF2}" type="presParOf" srcId="{BEA801F4-11F1-48D0-A558-3F61E5842A6A}" destId="{A2E91124-359B-4EDB-90F1-44C091C68F90}" srcOrd="0" destOrd="0" presId="urn:microsoft.com/office/officeart/2005/8/layout/default"/>
    <dgm:cxn modelId="{B600A194-2531-4C1F-A184-1A2BB78DA5B1}" type="presParOf" srcId="{BEA801F4-11F1-48D0-A558-3F61E5842A6A}" destId="{BDFBDFBA-D8E7-4D19-A61D-22E5E94B7D38}" srcOrd="1" destOrd="0" presId="urn:microsoft.com/office/officeart/2005/8/layout/default"/>
    <dgm:cxn modelId="{63BC185D-CC32-495B-A520-B168EEF15823}" type="presParOf" srcId="{BEA801F4-11F1-48D0-A558-3F61E5842A6A}" destId="{EE7CF58C-2B16-4F8F-9F1E-7EF89F7C92BE}" srcOrd="2" destOrd="0" presId="urn:microsoft.com/office/officeart/2005/8/layout/default"/>
    <dgm:cxn modelId="{C738BD7B-04C4-4766-8DA2-007287474C3D}" type="presParOf" srcId="{BEA801F4-11F1-48D0-A558-3F61E5842A6A}" destId="{89B8FBF3-EC6F-4665-B454-9F629F5E085B}" srcOrd="3" destOrd="0" presId="urn:microsoft.com/office/officeart/2005/8/layout/default"/>
    <dgm:cxn modelId="{199DF956-BE35-49F6-BA96-600D3981D892}" type="presParOf" srcId="{BEA801F4-11F1-48D0-A558-3F61E5842A6A}" destId="{12398DC7-1ADB-420E-9BFA-3727F7BF12D0}" srcOrd="4" destOrd="0" presId="urn:microsoft.com/office/officeart/2005/8/layout/default"/>
    <dgm:cxn modelId="{9780AF23-B78A-401C-9A0A-B77815E373DA}" type="presParOf" srcId="{BEA801F4-11F1-48D0-A558-3F61E5842A6A}" destId="{C8643617-CB2E-4B6A-A7A2-6A8125045E20}" srcOrd="5" destOrd="0" presId="urn:microsoft.com/office/officeart/2005/8/layout/default"/>
    <dgm:cxn modelId="{FA15B5AC-5B97-4B53-938E-747DD00F2F09}" type="presParOf" srcId="{BEA801F4-11F1-48D0-A558-3F61E5842A6A}" destId="{4CB6F506-1089-4985-BAD8-396A8BB9A49C}" srcOrd="6" destOrd="0" presId="urn:microsoft.com/office/officeart/2005/8/layout/default"/>
    <dgm:cxn modelId="{823ACC24-0503-4DB0-A35F-7B40CC4F7101}" type="presParOf" srcId="{BEA801F4-11F1-48D0-A558-3F61E5842A6A}" destId="{24B9AE44-5FAE-4DC4-A3E8-5498A3DF076E}" srcOrd="7" destOrd="0" presId="urn:microsoft.com/office/officeart/2005/8/layout/default"/>
    <dgm:cxn modelId="{18FA2331-F4BE-4809-8CB8-F16A589F2984}" type="presParOf" srcId="{BEA801F4-11F1-48D0-A558-3F61E5842A6A}" destId="{3F3CE3A5-0F83-4AA7-9187-BFFBD4ED9717}"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47DACF-6051-4401-8EB7-F69B8208FAE9}"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D74FA649-2206-45B6-BE0D-6D7D653B07B3}">
      <dgm:prSet/>
      <dgm:spPr>
        <a:solidFill>
          <a:schemeClr val="tx1"/>
        </a:solidFill>
      </dgm:spPr>
      <dgm:t>
        <a:bodyPr/>
        <a:lstStyle/>
        <a:p>
          <a:pPr rtl="0"/>
          <a:r>
            <a:rPr lang="es-CO" b="1" dirty="0">
              <a:solidFill>
                <a:schemeClr val="bg1"/>
              </a:solidFill>
              <a:latin typeface="Californian FB" panose="0207040306080B030204" pitchFamily="18" charset="0"/>
            </a:rPr>
            <a:t>Aislamiento social</a:t>
          </a:r>
          <a:endParaRPr lang="es-CO" dirty="0">
            <a:solidFill>
              <a:schemeClr val="bg1"/>
            </a:solidFill>
            <a:latin typeface="Californian FB" panose="0207040306080B030204" pitchFamily="18" charset="0"/>
          </a:endParaRPr>
        </a:p>
      </dgm:t>
    </dgm:pt>
    <dgm:pt modelId="{8E67A74F-7397-44CB-8D56-D1D7253F95F2}" type="parTrans" cxnId="{38CE421B-C53A-412A-B3B1-58BC43DE9E6A}">
      <dgm:prSet/>
      <dgm:spPr/>
      <dgm:t>
        <a:bodyPr/>
        <a:lstStyle/>
        <a:p>
          <a:endParaRPr lang="en-US">
            <a:latin typeface="Californian FB" panose="0207040306080B030204" pitchFamily="18" charset="0"/>
          </a:endParaRPr>
        </a:p>
      </dgm:t>
    </dgm:pt>
    <dgm:pt modelId="{0BF07B54-6982-46EA-905B-D0C79B16DB38}" type="sibTrans" cxnId="{38CE421B-C53A-412A-B3B1-58BC43DE9E6A}">
      <dgm:prSet/>
      <dgm:spPr/>
      <dgm:t>
        <a:bodyPr/>
        <a:lstStyle/>
        <a:p>
          <a:endParaRPr lang="en-US">
            <a:latin typeface="Californian FB" panose="0207040306080B030204" pitchFamily="18" charset="0"/>
          </a:endParaRPr>
        </a:p>
      </dgm:t>
    </dgm:pt>
    <dgm:pt modelId="{4DB2090F-E3CC-40DB-941B-710E66B70DE4}">
      <dgm:prSet/>
      <dgm:spPr>
        <a:solidFill>
          <a:schemeClr val="tx1"/>
        </a:solidFill>
      </dgm:spPr>
      <dgm:t>
        <a:bodyPr/>
        <a:lstStyle/>
        <a:p>
          <a:pPr rtl="0"/>
          <a:r>
            <a:rPr lang="es-CO" b="1" dirty="0">
              <a:solidFill>
                <a:schemeClr val="bg1"/>
              </a:solidFill>
              <a:latin typeface="Californian FB" panose="0207040306080B030204" pitchFamily="18" charset="0"/>
            </a:rPr>
            <a:t>Baja autoestima</a:t>
          </a:r>
          <a:endParaRPr lang="es-CO" dirty="0">
            <a:solidFill>
              <a:schemeClr val="bg1"/>
            </a:solidFill>
            <a:latin typeface="Californian FB" panose="0207040306080B030204" pitchFamily="18" charset="0"/>
          </a:endParaRPr>
        </a:p>
      </dgm:t>
    </dgm:pt>
    <dgm:pt modelId="{C0F3AEEA-F5C5-45E7-B008-780B001FA0A6}" type="parTrans" cxnId="{B9DD9CCC-110A-4F3F-BA5C-8EBA2166FA97}">
      <dgm:prSet/>
      <dgm:spPr/>
      <dgm:t>
        <a:bodyPr/>
        <a:lstStyle/>
        <a:p>
          <a:endParaRPr lang="en-US">
            <a:latin typeface="Californian FB" panose="0207040306080B030204" pitchFamily="18" charset="0"/>
          </a:endParaRPr>
        </a:p>
      </dgm:t>
    </dgm:pt>
    <dgm:pt modelId="{F6B91705-28EB-4605-A46E-142DFE87DE3F}" type="sibTrans" cxnId="{B9DD9CCC-110A-4F3F-BA5C-8EBA2166FA97}">
      <dgm:prSet/>
      <dgm:spPr/>
      <dgm:t>
        <a:bodyPr/>
        <a:lstStyle/>
        <a:p>
          <a:endParaRPr lang="en-US">
            <a:latin typeface="Californian FB" panose="0207040306080B030204" pitchFamily="18" charset="0"/>
          </a:endParaRPr>
        </a:p>
      </dgm:t>
    </dgm:pt>
    <dgm:pt modelId="{AA07D213-8D29-4B46-89A6-A1A528481108}">
      <dgm:prSet/>
      <dgm:spPr>
        <a:solidFill>
          <a:schemeClr val="tx1"/>
        </a:solidFill>
      </dgm:spPr>
      <dgm:t>
        <a:bodyPr/>
        <a:lstStyle/>
        <a:p>
          <a:pPr rtl="0"/>
          <a:r>
            <a:rPr lang="es-CO" b="1" dirty="0">
              <a:solidFill>
                <a:schemeClr val="bg1"/>
              </a:solidFill>
              <a:latin typeface="Californian FB" panose="0207040306080B030204" pitchFamily="18" charset="0"/>
            </a:rPr>
            <a:t>Percepción de rechazo</a:t>
          </a:r>
          <a:endParaRPr lang="es-CO" dirty="0">
            <a:solidFill>
              <a:schemeClr val="bg1"/>
            </a:solidFill>
            <a:latin typeface="Californian FB" panose="0207040306080B030204" pitchFamily="18" charset="0"/>
          </a:endParaRPr>
        </a:p>
      </dgm:t>
    </dgm:pt>
    <dgm:pt modelId="{300C1801-54DC-4C84-B244-F3FA0D0BA8C0}" type="parTrans" cxnId="{11A04693-C0C1-48E1-AAD1-1A42F9953422}">
      <dgm:prSet/>
      <dgm:spPr/>
      <dgm:t>
        <a:bodyPr/>
        <a:lstStyle/>
        <a:p>
          <a:endParaRPr lang="en-US">
            <a:latin typeface="Californian FB" panose="0207040306080B030204" pitchFamily="18" charset="0"/>
          </a:endParaRPr>
        </a:p>
      </dgm:t>
    </dgm:pt>
    <dgm:pt modelId="{F7BAB2A4-1900-48DE-B7BB-2BBBD160014D}" type="sibTrans" cxnId="{11A04693-C0C1-48E1-AAD1-1A42F9953422}">
      <dgm:prSet/>
      <dgm:spPr/>
      <dgm:t>
        <a:bodyPr/>
        <a:lstStyle/>
        <a:p>
          <a:endParaRPr lang="en-US">
            <a:latin typeface="Californian FB" panose="0207040306080B030204" pitchFamily="18" charset="0"/>
          </a:endParaRPr>
        </a:p>
      </dgm:t>
    </dgm:pt>
    <dgm:pt modelId="{0A0768EC-E8FD-48A2-8F04-ED52F81C5A8F}">
      <dgm:prSet/>
      <dgm:spPr>
        <a:solidFill>
          <a:schemeClr val="tx1"/>
        </a:solidFill>
      </dgm:spPr>
      <dgm:t>
        <a:bodyPr/>
        <a:lstStyle/>
        <a:p>
          <a:pPr rtl="0"/>
          <a:r>
            <a:rPr lang="es-CO" b="1" dirty="0">
              <a:solidFill>
                <a:schemeClr val="bg1"/>
              </a:solidFill>
              <a:latin typeface="Californian FB" panose="0207040306080B030204" pitchFamily="18" charset="0"/>
            </a:rPr>
            <a:t>Encarcelación</a:t>
          </a:r>
          <a:r>
            <a:t> </a:t>
          </a:r>
          <a:endParaRPr lang="es-CO" dirty="0">
            <a:latin typeface="Californian FB" panose="0207040306080B030204" pitchFamily="18" charset="0"/>
          </a:endParaRPr>
        </a:p>
      </dgm:t>
    </dgm:pt>
    <dgm:pt modelId="{E51DF256-FF48-4472-B974-7B7D5904A983}" type="parTrans" cxnId="{885068F3-E36F-43B9-A6B8-DCAFD608AA6F}">
      <dgm:prSet/>
      <dgm:spPr/>
      <dgm:t>
        <a:bodyPr/>
        <a:lstStyle/>
        <a:p>
          <a:endParaRPr lang="en-US">
            <a:latin typeface="Californian FB" panose="0207040306080B030204" pitchFamily="18" charset="0"/>
          </a:endParaRPr>
        </a:p>
      </dgm:t>
    </dgm:pt>
    <dgm:pt modelId="{DD5BF575-D520-49B9-AAE8-7870105D630A}" type="sibTrans" cxnId="{885068F3-E36F-43B9-A6B8-DCAFD608AA6F}">
      <dgm:prSet/>
      <dgm:spPr/>
      <dgm:t>
        <a:bodyPr/>
        <a:lstStyle/>
        <a:p>
          <a:endParaRPr lang="en-US">
            <a:latin typeface="Californian FB" panose="0207040306080B030204" pitchFamily="18" charset="0"/>
          </a:endParaRPr>
        </a:p>
      </dgm:t>
    </dgm:pt>
    <dgm:pt modelId="{AB7879DF-0311-428E-A483-5877712C2DE7}">
      <dgm:prSet/>
      <dgm:spPr>
        <a:solidFill>
          <a:schemeClr val="tx1"/>
        </a:solidFill>
      </dgm:spPr>
      <dgm:t>
        <a:bodyPr/>
        <a:lstStyle/>
        <a:p>
          <a:pPr rtl="0"/>
          <a:r>
            <a:rPr lang="es-CO" b="1" dirty="0">
              <a:solidFill>
                <a:schemeClr val="bg1"/>
              </a:solidFill>
              <a:latin typeface="Californian FB" panose="0207040306080B030204" pitchFamily="18" charset="0"/>
            </a:rPr>
            <a:t>Adicciones a las drogas</a:t>
          </a:r>
          <a:endParaRPr lang="es-CO" dirty="0">
            <a:solidFill>
              <a:schemeClr val="bg1"/>
            </a:solidFill>
            <a:latin typeface="Californian FB" panose="0207040306080B030204" pitchFamily="18" charset="0"/>
          </a:endParaRPr>
        </a:p>
      </dgm:t>
    </dgm:pt>
    <dgm:pt modelId="{58568195-C6E4-4C54-8EE7-004C6607857B}" type="parTrans" cxnId="{1A52197D-F90A-49C8-9AEB-9B7CA669948B}">
      <dgm:prSet/>
      <dgm:spPr/>
      <dgm:t>
        <a:bodyPr/>
        <a:lstStyle/>
        <a:p>
          <a:endParaRPr lang="en-US">
            <a:latin typeface="Californian FB" panose="0207040306080B030204" pitchFamily="18" charset="0"/>
          </a:endParaRPr>
        </a:p>
      </dgm:t>
    </dgm:pt>
    <dgm:pt modelId="{D0008C83-43B2-4245-A9CC-567F42A4099C}" type="sibTrans" cxnId="{1A52197D-F90A-49C8-9AEB-9B7CA669948B}">
      <dgm:prSet/>
      <dgm:spPr/>
      <dgm:t>
        <a:bodyPr/>
        <a:lstStyle/>
        <a:p>
          <a:endParaRPr lang="en-US">
            <a:latin typeface="Californian FB" panose="0207040306080B030204" pitchFamily="18" charset="0"/>
          </a:endParaRPr>
        </a:p>
      </dgm:t>
    </dgm:pt>
    <dgm:pt modelId="{48FDDEBF-4D77-439D-B5FE-F64894503BE3}">
      <dgm:prSet/>
      <dgm:spPr>
        <a:solidFill>
          <a:schemeClr val="tx1"/>
        </a:solidFill>
      </dgm:spPr>
      <dgm:t>
        <a:bodyPr/>
        <a:lstStyle/>
        <a:p>
          <a:pPr rtl="0"/>
          <a:r>
            <a:rPr lang="es-CO" b="1">
              <a:solidFill>
                <a:schemeClr val="bg1"/>
              </a:solidFill>
              <a:latin typeface="Californian FB" panose="0207040306080B030204" pitchFamily="18" charset="0"/>
            </a:rPr>
            <a:t>Deserción de la escuela preparatoria</a:t>
          </a:r>
          <a:endParaRPr lang="es-CO" dirty="0">
            <a:solidFill>
              <a:schemeClr val="bg1"/>
            </a:solidFill>
            <a:latin typeface="Californian FB" panose="0207040306080B030204" pitchFamily="18" charset="0"/>
          </a:endParaRPr>
        </a:p>
      </dgm:t>
    </dgm:pt>
    <dgm:pt modelId="{25BCE694-5060-464F-A3F9-32EE006B9CC4}" type="parTrans" cxnId="{56AC7305-72DC-4EAF-88D6-96775E7CEE8D}">
      <dgm:prSet/>
      <dgm:spPr/>
      <dgm:t>
        <a:bodyPr/>
        <a:lstStyle/>
        <a:p>
          <a:endParaRPr lang="en-US">
            <a:latin typeface="Californian FB" panose="0207040306080B030204" pitchFamily="18" charset="0"/>
          </a:endParaRPr>
        </a:p>
      </dgm:t>
    </dgm:pt>
    <dgm:pt modelId="{4EA70B39-88BD-4DB1-9C51-4F7EF817AB61}" type="sibTrans" cxnId="{56AC7305-72DC-4EAF-88D6-96775E7CEE8D}">
      <dgm:prSet/>
      <dgm:spPr/>
      <dgm:t>
        <a:bodyPr/>
        <a:lstStyle/>
        <a:p>
          <a:endParaRPr lang="en-US">
            <a:latin typeface="Californian FB" panose="0207040306080B030204" pitchFamily="18" charset="0"/>
          </a:endParaRPr>
        </a:p>
      </dgm:t>
    </dgm:pt>
    <dgm:pt modelId="{25D1238F-F555-463E-9A5C-CE481939E441}">
      <dgm:prSet/>
      <dgm:spPr>
        <a:solidFill>
          <a:schemeClr val="tx1"/>
        </a:solidFill>
      </dgm:spPr>
      <dgm:t>
        <a:bodyPr/>
        <a:lstStyle/>
        <a:p>
          <a:pPr rtl="0"/>
          <a:r>
            <a:rPr lang="es-CO" b="1" dirty="0">
              <a:solidFill>
                <a:schemeClr val="bg1"/>
              </a:solidFill>
              <a:latin typeface="Californian FB" panose="0207040306080B030204" pitchFamily="18" charset="0"/>
            </a:rPr>
            <a:t>Oportunidades limitados de carreras</a:t>
          </a:r>
          <a:endParaRPr lang="es-CO" dirty="0">
            <a:solidFill>
              <a:schemeClr val="bg1"/>
            </a:solidFill>
            <a:latin typeface="Californian FB" panose="0207040306080B030204" pitchFamily="18" charset="0"/>
          </a:endParaRPr>
        </a:p>
      </dgm:t>
    </dgm:pt>
    <dgm:pt modelId="{B3FB4682-7D17-4C4F-97C9-7966A131FFC8}" type="parTrans" cxnId="{517B2EF1-B511-48FA-B05B-21F6471A3D1C}">
      <dgm:prSet/>
      <dgm:spPr/>
      <dgm:t>
        <a:bodyPr/>
        <a:lstStyle/>
        <a:p>
          <a:endParaRPr lang="en-US">
            <a:latin typeface="Californian FB" panose="0207040306080B030204" pitchFamily="18" charset="0"/>
          </a:endParaRPr>
        </a:p>
      </dgm:t>
    </dgm:pt>
    <dgm:pt modelId="{4524D439-A625-4E9C-BD3A-D25A12D20F35}" type="sibTrans" cxnId="{517B2EF1-B511-48FA-B05B-21F6471A3D1C}">
      <dgm:prSet/>
      <dgm:spPr/>
      <dgm:t>
        <a:bodyPr/>
        <a:lstStyle/>
        <a:p>
          <a:endParaRPr lang="en-US">
            <a:latin typeface="Californian FB" panose="0207040306080B030204" pitchFamily="18" charset="0"/>
          </a:endParaRPr>
        </a:p>
      </dgm:t>
    </dgm:pt>
    <dgm:pt modelId="{42D55D72-0447-46AF-84E9-D464358B9991}" type="pres">
      <dgm:prSet presAssocID="{5947DACF-6051-4401-8EB7-F69B8208FAE9}" presName="diagram" presStyleCnt="0">
        <dgm:presLayoutVars>
          <dgm:dir/>
          <dgm:resizeHandles val="exact"/>
        </dgm:presLayoutVars>
      </dgm:prSet>
      <dgm:spPr/>
    </dgm:pt>
    <dgm:pt modelId="{D83DAE73-8E99-4A92-8A91-A953F551F2B9}" type="pres">
      <dgm:prSet presAssocID="{D74FA649-2206-45B6-BE0D-6D7D653B07B3}" presName="node" presStyleLbl="node1" presStyleIdx="0" presStyleCnt="7">
        <dgm:presLayoutVars>
          <dgm:bulletEnabled val="1"/>
        </dgm:presLayoutVars>
      </dgm:prSet>
      <dgm:spPr/>
    </dgm:pt>
    <dgm:pt modelId="{1027AF06-C30C-47F7-BD80-2F8788DD0620}" type="pres">
      <dgm:prSet presAssocID="{0BF07B54-6982-46EA-905B-D0C79B16DB38}" presName="sibTrans" presStyleCnt="0"/>
      <dgm:spPr/>
    </dgm:pt>
    <dgm:pt modelId="{832519FB-631A-47E8-AED8-134EBEF0CA6E}" type="pres">
      <dgm:prSet presAssocID="{4DB2090F-E3CC-40DB-941B-710E66B70DE4}" presName="node" presStyleLbl="node1" presStyleIdx="1" presStyleCnt="7">
        <dgm:presLayoutVars>
          <dgm:bulletEnabled val="1"/>
        </dgm:presLayoutVars>
      </dgm:prSet>
      <dgm:spPr/>
    </dgm:pt>
    <dgm:pt modelId="{0401C6FC-F282-495C-A9FB-86D59B5698C0}" type="pres">
      <dgm:prSet presAssocID="{F6B91705-28EB-4605-A46E-142DFE87DE3F}" presName="sibTrans" presStyleCnt="0"/>
      <dgm:spPr/>
    </dgm:pt>
    <dgm:pt modelId="{AC1C3EEA-BF72-41C6-B1D9-2103BE4B93D5}" type="pres">
      <dgm:prSet presAssocID="{AA07D213-8D29-4B46-89A6-A1A528481108}" presName="node" presStyleLbl="node1" presStyleIdx="2" presStyleCnt="7">
        <dgm:presLayoutVars>
          <dgm:bulletEnabled val="1"/>
        </dgm:presLayoutVars>
      </dgm:prSet>
      <dgm:spPr/>
    </dgm:pt>
    <dgm:pt modelId="{3E6B3594-5C0C-47F8-97F2-FA7AEADA8D56}" type="pres">
      <dgm:prSet presAssocID="{F7BAB2A4-1900-48DE-B7BB-2BBBD160014D}" presName="sibTrans" presStyleCnt="0"/>
      <dgm:spPr/>
    </dgm:pt>
    <dgm:pt modelId="{F6F75882-CFC7-4610-95C6-5091B1136674}" type="pres">
      <dgm:prSet presAssocID="{0A0768EC-E8FD-48A2-8F04-ED52F81C5A8F}" presName="node" presStyleLbl="node1" presStyleIdx="3" presStyleCnt="7">
        <dgm:presLayoutVars>
          <dgm:bulletEnabled val="1"/>
        </dgm:presLayoutVars>
      </dgm:prSet>
      <dgm:spPr/>
    </dgm:pt>
    <dgm:pt modelId="{8FD1CC52-9848-4824-8E4A-5148DB745752}" type="pres">
      <dgm:prSet presAssocID="{DD5BF575-D520-49B9-AAE8-7870105D630A}" presName="sibTrans" presStyleCnt="0"/>
      <dgm:spPr/>
    </dgm:pt>
    <dgm:pt modelId="{564476CF-F4D5-416A-8A57-78ED67C0BFD6}" type="pres">
      <dgm:prSet presAssocID="{AB7879DF-0311-428E-A483-5877712C2DE7}" presName="node" presStyleLbl="node1" presStyleIdx="4" presStyleCnt="7">
        <dgm:presLayoutVars>
          <dgm:bulletEnabled val="1"/>
        </dgm:presLayoutVars>
      </dgm:prSet>
      <dgm:spPr/>
    </dgm:pt>
    <dgm:pt modelId="{24AEB0C2-F890-43DC-9459-C8CDA2A91590}" type="pres">
      <dgm:prSet presAssocID="{D0008C83-43B2-4245-A9CC-567F42A4099C}" presName="sibTrans" presStyleCnt="0"/>
      <dgm:spPr/>
    </dgm:pt>
    <dgm:pt modelId="{2D8077C1-147F-4183-B0CD-DB811A5A9D7D}" type="pres">
      <dgm:prSet presAssocID="{48FDDEBF-4D77-439D-B5FE-F64894503BE3}" presName="node" presStyleLbl="node1" presStyleIdx="5" presStyleCnt="7">
        <dgm:presLayoutVars>
          <dgm:bulletEnabled val="1"/>
        </dgm:presLayoutVars>
      </dgm:prSet>
      <dgm:spPr/>
    </dgm:pt>
    <dgm:pt modelId="{B879467F-FB9C-4BAB-9D0F-2191B347CEAC}" type="pres">
      <dgm:prSet presAssocID="{4EA70B39-88BD-4DB1-9C51-4F7EF817AB61}" presName="sibTrans" presStyleCnt="0"/>
      <dgm:spPr/>
    </dgm:pt>
    <dgm:pt modelId="{9C18CB57-E695-4DF5-BD46-DBFE73F9D802}" type="pres">
      <dgm:prSet presAssocID="{25D1238F-F555-463E-9A5C-CE481939E441}" presName="node" presStyleLbl="node1" presStyleIdx="6" presStyleCnt="7">
        <dgm:presLayoutVars>
          <dgm:bulletEnabled val="1"/>
        </dgm:presLayoutVars>
      </dgm:prSet>
      <dgm:spPr/>
    </dgm:pt>
  </dgm:ptLst>
  <dgm:cxnLst>
    <dgm:cxn modelId="{56AC7305-72DC-4EAF-88D6-96775E7CEE8D}" srcId="{5947DACF-6051-4401-8EB7-F69B8208FAE9}" destId="{48FDDEBF-4D77-439D-B5FE-F64894503BE3}" srcOrd="5" destOrd="0" parTransId="{25BCE694-5060-464F-A3F9-32EE006B9CC4}" sibTransId="{4EA70B39-88BD-4DB1-9C51-4F7EF817AB61}"/>
    <dgm:cxn modelId="{38CE421B-C53A-412A-B3B1-58BC43DE9E6A}" srcId="{5947DACF-6051-4401-8EB7-F69B8208FAE9}" destId="{D74FA649-2206-45B6-BE0D-6D7D653B07B3}" srcOrd="0" destOrd="0" parTransId="{8E67A74F-7397-44CB-8D56-D1D7253F95F2}" sibTransId="{0BF07B54-6982-46EA-905B-D0C79B16DB38}"/>
    <dgm:cxn modelId="{6EB3B41C-2528-4966-A5FC-2D10C506C156}" type="presOf" srcId="{4DB2090F-E3CC-40DB-941B-710E66B70DE4}" destId="{832519FB-631A-47E8-AED8-134EBEF0CA6E}" srcOrd="0" destOrd="0" presId="urn:microsoft.com/office/officeart/2005/8/layout/default"/>
    <dgm:cxn modelId="{45C1072B-5B96-4ABF-890D-365B006B1219}" type="presOf" srcId="{AB7879DF-0311-428E-A483-5877712C2DE7}" destId="{564476CF-F4D5-416A-8A57-78ED67C0BFD6}" srcOrd="0" destOrd="0" presId="urn:microsoft.com/office/officeart/2005/8/layout/default"/>
    <dgm:cxn modelId="{96792D47-7A31-475D-9268-5074E07C1441}" type="presOf" srcId="{D74FA649-2206-45B6-BE0D-6D7D653B07B3}" destId="{D83DAE73-8E99-4A92-8A91-A953F551F2B9}" srcOrd="0" destOrd="0" presId="urn:microsoft.com/office/officeart/2005/8/layout/default"/>
    <dgm:cxn modelId="{DD96A67A-FEA0-4F1C-A858-FBB7BD23A777}" type="presOf" srcId="{5947DACF-6051-4401-8EB7-F69B8208FAE9}" destId="{42D55D72-0447-46AF-84E9-D464358B9991}" srcOrd="0" destOrd="0" presId="urn:microsoft.com/office/officeart/2005/8/layout/default"/>
    <dgm:cxn modelId="{1A52197D-F90A-49C8-9AEB-9B7CA669948B}" srcId="{5947DACF-6051-4401-8EB7-F69B8208FAE9}" destId="{AB7879DF-0311-428E-A483-5877712C2DE7}" srcOrd="4" destOrd="0" parTransId="{58568195-C6E4-4C54-8EE7-004C6607857B}" sibTransId="{D0008C83-43B2-4245-A9CC-567F42A4099C}"/>
    <dgm:cxn modelId="{A7C5EE86-1CF1-4914-B57B-9873BD635997}" type="presOf" srcId="{0A0768EC-E8FD-48A2-8F04-ED52F81C5A8F}" destId="{F6F75882-CFC7-4610-95C6-5091B1136674}" srcOrd="0" destOrd="0" presId="urn:microsoft.com/office/officeart/2005/8/layout/default"/>
    <dgm:cxn modelId="{11A04693-C0C1-48E1-AAD1-1A42F9953422}" srcId="{5947DACF-6051-4401-8EB7-F69B8208FAE9}" destId="{AA07D213-8D29-4B46-89A6-A1A528481108}" srcOrd="2" destOrd="0" parTransId="{300C1801-54DC-4C84-B244-F3FA0D0BA8C0}" sibTransId="{F7BAB2A4-1900-48DE-B7BB-2BBBD160014D}"/>
    <dgm:cxn modelId="{3BF0DBA0-A35E-481A-8D92-8565C814CC54}" type="presOf" srcId="{48FDDEBF-4D77-439D-B5FE-F64894503BE3}" destId="{2D8077C1-147F-4183-B0CD-DB811A5A9D7D}" srcOrd="0" destOrd="0" presId="urn:microsoft.com/office/officeart/2005/8/layout/default"/>
    <dgm:cxn modelId="{95BF36CB-C732-44EA-A631-B96DF9257A4E}" type="presOf" srcId="{25D1238F-F555-463E-9A5C-CE481939E441}" destId="{9C18CB57-E695-4DF5-BD46-DBFE73F9D802}" srcOrd="0" destOrd="0" presId="urn:microsoft.com/office/officeart/2005/8/layout/default"/>
    <dgm:cxn modelId="{B9DD9CCC-110A-4F3F-BA5C-8EBA2166FA97}" srcId="{5947DACF-6051-4401-8EB7-F69B8208FAE9}" destId="{4DB2090F-E3CC-40DB-941B-710E66B70DE4}" srcOrd="1" destOrd="0" parTransId="{C0F3AEEA-F5C5-45E7-B008-780B001FA0A6}" sibTransId="{F6B91705-28EB-4605-A46E-142DFE87DE3F}"/>
    <dgm:cxn modelId="{4262F6DE-5DBC-4154-9586-4380AF6752CB}" type="presOf" srcId="{AA07D213-8D29-4B46-89A6-A1A528481108}" destId="{AC1C3EEA-BF72-41C6-B1D9-2103BE4B93D5}" srcOrd="0" destOrd="0" presId="urn:microsoft.com/office/officeart/2005/8/layout/default"/>
    <dgm:cxn modelId="{517B2EF1-B511-48FA-B05B-21F6471A3D1C}" srcId="{5947DACF-6051-4401-8EB7-F69B8208FAE9}" destId="{25D1238F-F555-463E-9A5C-CE481939E441}" srcOrd="6" destOrd="0" parTransId="{B3FB4682-7D17-4C4F-97C9-7966A131FFC8}" sibTransId="{4524D439-A625-4E9C-BD3A-D25A12D20F35}"/>
    <dgm:cxn modelId="{885068F3-E36F-43B9-A6B8-DCAFD608AA6F}" srcId="{5947DACF-6051-4401-8EB7-F69B8208FAE9}" destId="{0A0768EC-E8FD-48A2-8F04-ED52F81C5A8F}" srcOrd="3" destOrd="0" parTransId="{E51DF256-FF48-4472-B974-7B7D5904A983}" sibTransId="{DD5BF575-D520-49B9-AAE8-7870105D630A}"/>
    <dgm:cxn modelId="{63A44049-11C1-43B6-96E2-CCB0ED77FAB8}" type="presParOf" srcId="{42D55D72-0447-46AF-84E9-D464358B9991}" destId="{D83DAE73-8E99-4A92-8A91-A953F551F2B9}" srcOrd="0" destOrd="0" presId="urn:microsoft.com/office/officeart/2005/8/layout/default"/>
    <dgm:cxn modelId="{E4FD596C-5B8C-4E62-B957-0B9C9F0199D2}" type="presParOf" srcId="{42D55D72-0447-46AF-84E9-D464358B9991}" destId="{1027AF06-C30C-47F7-BD80-2F8788DD0620}" srcOrd="1" destOrd="0" presId="urn:microsoft.com/office/officeart/2005/8/layout/default"/>
    <dgm:cxn modelId="{A5023E40-54FD-44B3-A5BB-6952E7E07410}" type="presParOf" srcId="{42D55D72-0447-46AF-84E9-D464358B9991}" destId="{832519FB-631A-47E8-AED8-134EBEF0CA6E}" srcOrd="2" destOrd="0" presId="urn:microsoft.com/office/officeart/2005/8/layout/default"/>
    <dgm:cxn modelId="{067D0586-1546-4A0B-8632-868F40CE0B29}" type="presParOf" srcId="{42D55D72-0447-46AF-84E9-D464358B9991}" destId="{0401C6FC-F282-495C-A9FB-86D59B5698C0}" srcOrd="3" destOrd="0" presId="urn:microsoft.com/office/officeart/2005/8/layout/default"/>
    <dgm:cxn modelId="{0A1EA379-4CBE-452C-B666-7E35F8276C6A}" type="presParOf" srcId="{42D55D72-0447-46AF-84E9-D464358B9991}" destId="{AC1C3EEA-BF72-41C6-B1D9-2103BE4B93D5}" srcOrd="4" destOrd="0" presId="urn:microsoft.com/office/officeart/2005/8/layout/default"/>
    <dgm:cxn modelId="{428113F0-96E1-48DB-87AC-171A18B926F8}" type="presParOf" srcId="{42D55D72-0447-46AF-84E9-D464358B9991}" destId="{3E6B3594-5C0C-47F8-97F2-FA7AEADA8D56}" srcOrd="5" destOrd="0" presId="urn:microsoft.com/office/officeart/2005/8/layout/default"/>
    <dgm:cxn modelId="{8858A92B-A82E-4315-9096-DAFE2D37052C}" type="presParOf" srcId="{42D55D72-0447-46AF-84E9-D464358B9991}" destId="{F6F75882-CFC7-4610-95C6-5091B1136674}" srcOrd="6" destOrd="0" presId="urn:microsoft.com/office/officeart/2005/8/layout/default"/>
    <dgm:cxn modelId="{1850F30E-6254-4D39-91A0-012F6C17DA59}" type="presParOf" srcId="{42D55D72-0447-46AF-84E9-D464358B9991}" destId="{8FD1CC52-9848-4824-8E4A-5148DB745752}" srcOrd="7" destOrd="0" presId="urn:microsoft.com/office/officeart/2005/8/layout/default"/>
    <dgm:cxn modelId="{CA3362BE-BD3D-49E8-BCD4-4E24CF96AA8B}" type="presParOf" srcId="{42D55D72-0447-46AF-84E9-D464358B9991}" destId="{564476CF-F4D5-416A-8A57-78ED67C0BFD6}" srcOrd="8" destOrd="0" presId="urn:microsoft.com/office/officeart/2005/8/layout/default"/>
    <dgm:cxn modelId="{682A5678-098F-437D-8AE0-29A67639F8C7}" type="presParOf" srcId="{42D55D72-0447-46AF-84E9-D464358B9991}" destId="{24AEB0C2-F890-43DC-9459-C8CDA2A91590}" srcOrd="9" destOrd="0" presId="urn:microsoft.com/office/officeart/2005/8/layout/default"/>
    <dgm:cxn modelId="{9C0CBBF6-772A-4FA2-8E3F-9F8EEB416FD1}" type="presParOf" srcId="{42D55D72-0447-46AF-84E9-D464358B9991}" destId="{2D8077C1-147F-4183-B0CD-DB811A5A9D7D}" srcOrd="10" destOrd="0" presId="urn:microsoft.com/office/officeart/2005/8/layout/default"/>
    <dgm:cxn modelId="{4CA63C1E-D84D-404B-85FF-E99A8C1FF44E}" type="presParOf" srcId="{42D55D72-0447-46AF-84E9-D464358B9991}" destId="{B879467F-FB9C-4BAB-9D0F-2191B347CEAC}" srcOrd="11" destOrd="0" presId="urn:microsoft.com/office/officeart/2005/8/layout/default"/>
    <dgm:cxn modelId="{68968E70-4D01-45EC-B145-463A6599FCB2}" type="presParOf" srcId="{42D55D72-0447-46AF-84E9-D464358B9991}" destId="{9C18CB57-E695-4DF5-BD46-DBFE73F9D802}"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CBFD236A-97DA-4459-9EFC-D53953DC3F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A5866A8-1DB8-4328-AAAF-19851AF7F32B}">
      <dgm:prSet/>
      <dgm:spPr>
        <a:solidFill>
          <a:schemeClr val="bg2">
            <a:lumMod val="10000"/>
          </a:schemeClr>
        </a:solidFill>
      </dgm:spPr>
      <dgm:t>
        <a:bodyPr/>
        <a:lstStyle/>
        <a:p>
          <a:pPr rtl="0"/>
          <a:r>
            <a:rPr lang="en-US" b="1" dirty="0"/>
            <a:t>¿CUÁL ES EL DESEMPEÑO DE NUESTRA ESCUELA?</a:t>
          </a:r>
          <a:endParaRPr lang="es-CO" dirty="0"/>
        </a:p>
      </dgm:t>
    </dgm:pt>
    <dgm:pt modelId="{AA8DE7F3-F48E-49A1-879D-90DCE8D2F053}" type="parTrans" cxnId="{491EFDD9-45FA-47C8-927C-D223EE093935}">
      <dgm:prSet/>
      <dgm:spPr/>
      <dgm:t>
        <a:bodyPr/>
        <a:lstStyle/>
        <a:p>
          <a:endParaRPr lang="en-US"/>
        </a:p>
      </dgm:t>
    </dgm:pt>
    <dgm:pt modelId="{6158F698-AC5D-4628-9D5F-6768F0E570FB}" type="sibTrans" cxnId="{491EFDD9-45FA-47C8-927C-D223EE093935}">
      <dgm:prSet/>
      <dgm:spPr/>
      <dgm:t>
        <a:bodyPr/>
        <a:lstStyle/>
        <a:p>
          <a:endParaRPr lang="en-US"/>
        </a:p>
      </dgm:t>
    </dgm:pt>
    <dgm:pt modelId="{1069A37D-3464-4373-A285-F5171FEA862A}" type="pres">
      <dgm:prSet presAssocID="{CBFD236A-97DA-4459-9EFC-D53953DC3F80}" presName="linear" presStyleCnt="0">
        <dgm:presLayoutVars>
          <dgm:animLvl val="lvl"/>
          <dgm:resizeHandles val="exact"/>
        </dgm:presLayoutVars>
      </dgm:prSet>
      <dgm:spPr/>
    </dgm:pt>
    <dgm:pt modelId="{CB5CA258-CA12-4CC5-A1AD-4E954433762F}" type="pres">
      <dgm:prSet presAssocID="{EA5866A8-1DB8-4328-AAAF-19851AF7F32B}" presName="parentText" presStyleLbl="node1" presStyleIdx="0" presStyleCnt="1">
        <dgm:presLayoutVars>
          <dgm:chMax val="0"/>
          <dgm:bulletEnabled val="1"/>
        </dgm:presLayoutVars>
      </dgm:prSet>
      <dgm:spPr/>
    </dgm:pt>
  </dgm:ptLst>
  <dgm:cxnLst>
    <dgm:cxn modelId="{E52DB964-F2EA-4D6E-93F0-2705040FB473}" type="presOf" srcId="{EA5866A8-1DB8-4328-AAAF-19851AF7F32B}" destId="{CB5CA258-CA12-4CC5-A1AD-4E954433762F}" srcOrd="0" destOrd="0" presId="urn:microsoft.com/office/officeart/2005/8/layout/vList2"/>
    <dgm:cxn modelId="{12724DBB-F12B-4AF3-A4D1-B886282E0791}" type="presOf" srcId="{CBFD236A-97DA-4459-9EFC-D53953DC3F80}" destId="{1069A37D-3464-4373-A285-F5171FEA862A}" srcOrd="0" destOrd="0" presId="urn:microsoft.com/office/officeart/2005/8/layout/vList2"/>
    <dgm:cxn modelId="{491EFDD9-45FA-47C8-927C-D223EE093935}" srcId="{CBFD236A-97DA-4459-9EFC-D53953DC3F80}" destId="{EA5866A8-1DB8-4328-AAAF-19851AF7F32B}" srcOrd="0" destOrd="0" parTransId="{AA8DE7F3-F48E-49A1-879D-90DCE8D2F053}" sibTransId="{6158F698-AC5D-4628-9D5F-6768F0E570FB}"/>
    <dgm:cxn modelId="{0B1727A6-E0B3-4BF8-BDD3-AFF71A4B929C}" type="presParOf" srcId="{1069A37D-3464-4373-A285-F5171FEA862A}" destId="{CB5CA258-CA12-4CC5-A1AD-4E954433762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D16CCF-96AC-47F5-BBBC-49780565035C}">
      <dsp:nvSpPr>
        <dsp:cNvPr id="0" name=""/>
        <dsp:cNvSpPr/>
      </dsp:nvSpPr>
      <dsp:spPr>
        <a:xfrm>
          <a:off x="58006" y="1103456"/>
          <a:ext cx="3142778" cy="2961920"/>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rtl="0">
            <a:lnSpc>
              <a:spcPct val="90000"/>
            </a:lnSpc>
            <a:spcBef>
              <a:spcPct val="0"/>
            </a:spcBef>
            <a:spcAft>
              <a:spcPct val="35000"/>
            </a:spcAft>
            <a:buNone/>
          </a:pPr>
          <a:r>
            <a:rPr lang="es-CO" sz="1700" b="1" kern="1200" dirty="0">
              <a:latin typeface="+mn-lt"/>
            </a:rPr>
            <a:t>Los estudiantes se desempeñan mejor en la escuela y tienen mayores probabilidades de participar en actividades escolares como clubs o deportes</a:t>
          </a:r>
        </a:p>
      </dsp:txBody>
      <dsp:txXfrm>
        <a:off x="518255" y="1537219"/>
        <a:ext cx="2222280" cy="2094394"/>
      </dsp:txXfrm>
    </dsp:sp>
    <dsp:sp modelId="{053A6EA7-AEB8-4E17-863E-64767A7FA9EA}">
      <dsp:nvSpPr>
        <dsp:cNvPr id="0" name=""/>
        <dsp:cNvSpPr/>
      </dsp:nvSpPr>
      <dsp:spPr>
        <a:xfrm>
          <a:off x="3339137" y="2116992"/>
          <a:ext cx="872333" cy="934848"/>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3454765" y="2481830"/>
        <a:ext cx="641077" cy="205172"/>
      </dsp:txXfrm>
    </dsp:sp>
    <dsp:sp modelId="{E6D7DEB8-7739-4607-88BB-42D2A5C2C6C4}">
      <dsp:nvSpPr>
        <dsp:cNvPr id="0" name=""/>
        <dsp:cNvSpPr/>
      </dsp:nvSpPr>
      <dsp:spPr>
        <a:xfrm>
          <a:off x="4402565" y="1013898"/>
          <a:ext cx="3123033" cy="3141036"/>
        </a:xfrm>
        <a:prstGeom prst="ellipse">
          <a:avLst/>
        </a:prstGeom>
        <a:solidFill>
          <a:schemeClr val="accent5">
            <a:hueOff val="-9582493"/>
            <a:satOff val="-30051"/>
            <a:lumOff val="152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s-CO" sz="2000" b="1" kern="1200" noProof="0" dirty="0"/>
            <a:t>Los estudiantes tienen mayores probabilidades de tener alto autoestima y mayor confianza en sus habilidades</a:t>
          </a:r>
        </a:p>
      </dsp:txBody>
      <dsp:txXfrm>
        <a:off x="4859923" y="1473892"/>
        <a:ext cx="2208317" cy="2221048"/>
      </dsp:txXfrm>
    </dsp:sp>
    <dsp:sp modelId="{B953FC5C-4ABD-4ADA-A7F7-E09B25781C75}">
      <dsp:nvSpPr>
        <dsp:cNvPr id="0" name=""/>
        <dsp:cNvSpPr/>
      </dsp:nvSpPr>
      <dsp:spPr>
        <a:xfrm>
          <a:off x="7716693" y="2105520"/>
          <a:ext cx="784197" cy="957793"/>
        </a:xfrm>
        <a:prstGeom prst="mathEqual">
          <a:avLst/>
        </a:prstGeom>
        <a:solidFill>
          <a:schemeClr val="accent5">
            <a:hueOff val="-19164987"/>
            <a:satOff val="-60101"/>
            <a:lumOff val="3058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7820638" y="2302825"/>
        <a:ext cx="576307" cy="563183"/>
      </dsp:txXfrm>
    </dsp:sp>
    <dsp:sp modelId="{06DAAB71-B51D-4AED-A835-C88B7D648BF4}">
      <dsp:nvSpPr>
        <dsp:cNvPr id="0" name=""/>
        <dsp:cNvSpPr/>
      </dsp:nvSpPr>
      <dsp:spPr>
        <a:xfrm>
          <a:off x="8691986" y="1053259"/>
          <a:ext cx="3115808" cy="3062315"/>
        </a:xfrm>
        <a:prstGeom prst="ellipse">
          <a:avLst/>
        </a:prstGeom>
        <a:solidFill>
          <a:schemeClr val="accent5">
            <a:hueOff val="-19164987"/>
            <a:satOff val="-60101"/>
            <a:lumOff val="3058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rtl="0">
            <a:lnSpc>
              <a:spcPct val="90000"/>
            </a:lnSpc>
            <a:spcBef>
              <a:spcPct val="0"/>
            </a:spcBef>
            <a:spcAft>
              <a:spcPct val="35000"/>
            </a:spcAft>
            <a:buNone/>
          </a:pPr>
          <a:r>
            <a:rPr lang="es-CO" sz="3000" b="1" i="0" kern="1200" dirty="0">
              <a:latin typeface="Calibri" panose="020F0502020204030204" pitchFamily="34" charset="0"/>
            </a:rPr>
            <a:t>ÉXITO ESTUDIANTIL</a:t>
          </a:r>
        </a:p>
      </dsp:txBody>
      <dsp:txXfrm>
        <a:off x="9148286" y="1501725"/>
        <a:ext cx="2203208" cy="2165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E91124-359B-4EDB-90F1-44C091C68F90}">
      <dsp:nvSpPr>
        <dsp:cNvPr id="0" name=""/>
        <dsp:cNvSpPr/>
      </dsp:nvSpPr>
      <dsp:spPr>
        <a:xfrm>
          <a:off x="1115969" y="410"/>
          <a:ext cx="2584782" cy="1550869"/>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sz="3200" kern="1200" dirty="0" err="1"/>
            <a:t>Fracaso</a:t>
          </a:r>
          <a:r>
            <a:rPr sz="3200" kern="1200" dirty="0"/>
            <a:t> </a:t>
          </a:r>
          <a:r>
            <a:rPr lang="es-CO" sz="3200" kern="1200" dirty="0"/>
            <a:t>a</a:t>
          </a:r>
          <a:r>
            <a:rPr sz="3200" kern="1200" dirty="0" err="1"/>
            <a:t>cadémico</a:t>
          </a:r>
          <a:endParaRPr sz="3200" kern="1200" dirty="0"/>
        </a:p>
      </dsp:txBody>
      <dsp:txXfrm>
        <a:off x="1115969" y="410"/>
        <a:ext cx="2584782" cy="1550869"/>
      </dsp:txXfrm>
    </dsp:sp>
    <dsp:sp modelId="{EE7CF58C-2B16-4F8F-9F1E-7EF89F7C92BE}">
      <dsp:nvSpPr>
        <dsp:cNvPr id="0" name=""/>
        <dsp:cNvSpPr/>
      </dsp:nvSpPr>
      <dsp:spPr>
        <a:xfrm>
          <a:off x="3959230" y="410"/>
          <a:ext cx="2584782" cy="1550869"/>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sz="3200" kern="1200"/>
            <a:t>Entorno escolar</a:t>
          </a:r>
        </a:p>
      </dsp:txBody>
      <dsp:txXfrm>
        <a:off x="3959230" y="410"/>
        <a:ext cx="2584782" cy="1550869"/>
      </dsp:txXfrm>
    </dsp:sp>
    <dsp:sp modelId="{12398DC7-1ADB-420E-9BFA-3727F7BF12D0}">
      <dsp:nvSpPr>
        <dsp:cNvPr id="0" name=""/>
        <dsp:cNvSpPr/>
      </dsp:nvSpPr>
      <dsp:spPr>
        <a:xfrm>
          <a:off x="6802490" y="410"/>
          <a:ext cx="2584782" cy="155086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sz="3200" kern="1200"/>
            <a:t>Problemas de salud</a:t>
          </a:r>
        </a:p>
      </dsp:txBody>
      <dsp:txXfrm>
        <a:off x="6802490" y="410"/>
        <a:ext cx="2584782" cy="1550869"/>
      </dsp:txXfrm>
    </dsp:sp>
    <dsp:sp modelId="{4CB6F506-1089-4985-BAD8-396A8BB9A49C}">
      <dsp:nvSpPr>
        <dsp:cNvPr id="0" name=""/>
        <dsp:cNvSpPr/>
      </dsp:nvSpPr>
      <dsp:spPr>
        <a:xfrm>
          <a:off x="2537599" y="1809758"/>
          <a:ext cx="2584782" cy="155086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sz="3200" kern="1200"/>
            <a:t>Situación de vivienda</a:t>
          </a:r>
        </a:p>
      </dsp:txBody>
      <dsp:txXfrm>
        <a:off x="2537599" y="1809758"/>
        <a:ext cx="2584782" cy="1550869"/>
      </dsp:txXfrm>
    </dsp:sp>
    <dsp:sp modelId="{3F3CE3A5-0F83-4AA7-9187-BFFBD4ED9717}">
      <dsp:nvSpPr>
        <dsp:cNvPr id="0" name=""/>
        <dsp:cNvSpPr/>
      </dsp:nvSpPr>
      <dsp:spPr>
        <a:xfrm>
          <a:off x="5380860" y="1809758"/>
          <a:ext cx="2584782" cy="1550869"/>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sz="3200" kern="1200"/>
            <a:t>Consumo de drogas y alcohol</a:t>
          </a:r>
        </a:p>
      </dsp:txBody>
      <dsp:txXfrm>
        <a:off x="5380860" y="1809758"/>
        <a:ext cx="2584782" cy="15508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3DAE73-8E99-4A92-8A91-A953F551F2B9}">
      <dsp:nvSpPr>
        <dsp:cNvPr id="0" name=""/>
        <dsp:cNvSpPr/>
      </dsp:nvSpPr>
      <dsp:spPr>
        <a:xfrm>
          <a:off x="3341" y="318936"/>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CO" sz="2900" b="1" kern="1200" dirty="0">
              <a:solidFill>
                <a:schemeClr val="bg1"/>
              </a:solidFill>
              <a:latin typeface="Californian FB" panose="0207040306080B030204" pitchFamily="18" charset="0"/>
            </a:rPr>
            <a:t>Aislamiento social</a:t>
          </a:r>
          <a:endParaRPr lang="es-CO" sz="2900" kern="1200" dirty="0">
            <a:solidFill>
              <a:schemeClr val="bg1"/>
            </a:solidFill>
            <a:latin typeface="Californian FB" panose="0207040306080B030204" pitchFamily="18" charset="0"/>
          </a:endParaRPr>
        </a:p>
      </dsp:txBody>
      <dsp:txXfrm>
        <a:off x="3341" y="318936"/>
        <a:ext cx="2650838" cy="1590502"/>
      </dsp:txXfrm>
    </dsp:sp>
    <dsp:sp modelId="{832519FB-631A-47E8-AED8-134EBEF0CA6E}">
      <dsp:nvSpPr>
        <dsp:cNvPr id="0" name=""/>
        <dsp:cNvSpPr/>
      </dsp:nvSpPr>
      <dsp:spPr>
        <a:xfrm>
          <a:off x="2919263" y="318936"/>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CO" sz="2900" b="1" kern="1200" dirty="0">
              <a:solidFill>
                <a:schemeClr val="bg1"/>
              </a:solidFill>
              <a:latin typeface="Californian FB" panose="0207040306080B030204" pitchFamily="18" charset="0"/>
            </a:rPr>
            <a:t>Baja autoestima</a:t>
          </a:r>
          <a:endParaRPr lang="es-CO" sz="2900" kern="1200" dirty="0">
            <a:solidFill>
              <a:schemeClr val="bg1"/>
            </a:solidFill>
            <a:latin typeface="Californian FB" panose="0207040306080B030204" pitchFamily="18" charset="0"/>
          </a:endParaRPr>
        </a:p>
      </dsp:txBody>
      <dsp:txXfrm>
        <a:off x="2919263" y="318936"/>
        <a:ext cx="2650838" cy="1590502"/>
      </dsp:txXfrm>
    </dsp:sp>
    <dsp:sp modelId="{AC1C3EEA-BF72-41C6-B1D9-2103BE4B93D5}">
      <dsp:nvSpPr>
        <dsp:cNvPr id="0" name=""/>
        <dsp:cNvSpPr/>
      </dsp:nvSpPr>
      <dsp:spPr>
        <a:xfrm>
          <a:off x="5835185" y="318936"/>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CO" sz="2900" b="1" kern="1200" dirty="0">
              <a:solidFill>
                <a:schemeClr val="bg1"/>
              </a:solidFill>
              <a:latin typeface="Californian FB" panose="0207040306080B030204" pitchFamily="18" charset="0"/>
            </a:rPr>
            <a:t>Percepción de rechazo</a:t>
          </a:r>
          <a:endParaRPr lang="es-CO" sz="2900" kern="1200" dirty="0">
            <a:solidFill>
              <a:schemeClr val="bg1"/>
            </a:solidFill>
            <a:latin typeface="Californian FB" panose="0207040306080B030204" pitchFamily="18" charset="0"/>
          </a:endParaRPr>
        </a:p>
      </dsp:txBody>
      <dsp:txXfrm>
        <a:off x="5835185" y="318936"/>
        <a:ext cx="2650838" cy="1590502"/>
      </dsp:txXfrm>
    </dsp:sp>
    <dsp:sp modelId="{F6F75882-CFC7-4610-95C6-5091B1136674}">
      <dsp:nvSpPr>
        <dsp:cNvPr id="0" name=""/>
        <dsp:cNvSpPr/>
      </dsp:nvSpPr>
      <dsp:spPr>
        <a:xfrm>
          <a:off x="8751107" y="318936"/>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CO" sz="2900" b="1" kern="1200" dirty="0">
              <a:solidFill>
                <a:schemeClr val="bg1"/>
              </a:solidFill>
              <a:latin typeface="Californian FB" panose="0207040306080B030204" pitchFamily="18" charset="0"/>
            </a:rPr>
            <a:t>Encarcelación</a:t>
          </a:r>
          <a:r>
            <a:rPr sz="2900" kern="1200"/>
            <a:t> </a:t>
          </a:r>
          <a:endParaRPr lang="es-CO" sz="2900" kern="1200" dirty="0">
            <a:latin typeface="Californian FB" panose="0207040306080B030204" pitchFamily="18" charset="0"/>
          </a:endParaRPr>
        </a:p>
      </dsp:txBody>
      <dsp:txXfrm>
        <a:off x="8751107" y="318936"/>
        <a:ext cx="2650838" cy="1590502"/>
      </dsp:txXfrm>
    </dsp:sp>
    <dsp:sp modelId="{564476CF-F4D5-416A-8A57-78ED67C0BFD6}">
      <dsp:nvSpPr>
        <dsp:cNvPr id="0" name=""/>
        <dsp:cNvSpPr/>
      </dsp:nvSpPr>
      <dsp:spPr>
        <a:xfrm>
          <a:off x="1461302" y="2174523"/>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CO" sz="2900" b="1" kern="1200" dirty="0">
              <a:solidFill>
                <a:schemeClr val="bg1"/>
              </a:solidFill>
              <a:latin typeface="Californian FB" panose="0207040306080B030204" pitchFamily="18" charset="0"/>
            </a:rPr>
            <a:t>Adicciones a las drogas</a:t>
          </a:r>
          <a:endParaRPr lang="es-CO" sz="2900" kern="1200" dirty="0">
            <a:solidFill>
              <a:schemeClr val="bg1"/>
            </a:solidFill>
            <a:latin typeface="Californian FB" panose="0207040306080B030204" pitchFamily="18" charset="0"/>
          </a:endParaRPr>
        </a:p>
      </dsp:txBody>
      <dsp:txXfrm>
        <a:off x="1461302" y="2174523"/>
        <a:ext cx="2650838" cy="1590502"/>
      </dsp:txXfrm>
    </dsp:sp>
    <dsp:sp modelId="{2D8077C1-147F-4183-B0CD-DB811A5A9D7D}">
      <dsp:nvSpPr>
        <dsp:cNvPr id="0" name=""/>
        <dsp:cNvSpPr/>
      </dsp:nvSpPr>
      <dsp:spPr>
        <a:xfrm>
          <a:off x="4377224" y="2174523"/>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CO" sz="2900" b="1" kern="1200">
              <a:solidFill>
                <a:schemeClr val="bg1"/>
              </a:solidFill>
              <a:latin typeface="Californian FB" panose="0207040306080B030204" pitchFamily="18" charset="0"/>
            </a:rPr>
            <a:t>Deserción de la escuela preparatoria</a:t>
          </a:r>
          <a:endParaRPr lang="es-CO" sz="2900" kern="1200" dirty="0">
            <a:solidFill>
              <a:schemeClr val="bg1"/>
            </a:solidFill>
            <a:latin typeface="Californian FB" panose="0207040306080B030204" pitchFamily="18" charset="0"/>
          </a:endParaRPr>
        </a:p>
      </dsp:txBody>
      <dsp:txXfrm>
        <a:off x="4377224" y="2174523"/>
        <a:ext cx="2650838" cy="1590502"/>
      </dsp:txXfrm>
    </dsp:sp>
    <dsp:sp modelId="{9C18CB57-E695-4DF5-BD46-DBFE73F9D802}">
      <dsp:nvSpPr>
        <dsp:cNvPr id="0" name=""/>
        <dsp:cNvSpPr/>
      </dsp:nvSpPr>
      <dsp:spPr>
        <a:xfrm>
          <a:off x="7293146" y="2174523"/>
          <a:ext cx="2650838" cy="1590502"/>
        </a:xfrm>
        <a:prstGeom prst="rect">
          <a:avLst/>
        </a:prstGeom>
        <a:solidFill>
          <a:schemeClr val="tx1"/>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s-CO" sz="2900" b="1" kern="1200" dirty="0">
              <a:solidFill>
                <a:schemeClr val="bg1"/>
              </a:solidFill>
              <a:latin typeface="Californian FB" panose="0207040306080B030204" pitchFamily="18" charset="0"/>
            </a:rPr>
            <a:t>Oportunidades limitados de carreras</a:t>
          </a:r>
          <a:endParaRPr lang="es-CO" sz="2900" kern="1200" dirty="0">
            <a:solidFill>
              <a:schemeClr val="bg1"/>
            </a:solidFill>
            <a:latin typeface="Californian FB" panose="0207040306080B030204" pitchFamily="18" charset="0"/>
          </a:endParaRPr>
        </a:p>
      </dsp:txBody>
      <dsp:txXfrm>
        <a:off x="7293146" y="2174523"/>
        <a:ext cx="2650838" cy="15905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5CA258-CA12-4CC5-A1AD-4E954433762F}">
      <dsp:nvSpPr>
        <dsp:cNvPr id="0" name=""/>
        <dsp:cNvSpPr/>
      </dsp:nvSpPr>
      <dsp:spPr>
        <a:xfrm>
          <a:off x="0" y="22185"/>
          <a:ext cx="5181600" cy="1737450"/>
        </a:xfrm>
        <a:prstGeom prst="roundRect">
          <a:avLst/>
        </a:prstGeom>
        <a:solidFill>
          <a:schemeClr val="bg2">
            <a:lumMod val="1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rtl="0">
            <a:lnSpc>
              <a:spcPct val="90000"/>
            </a:lnSpc>
            <a:spcBef>
              <a:spcPct val="0"/>
            </a:spcBef>
            <a:spcAft>
              <a:spcPct val="35000"/>
            </a:spcAft>
            <a:buNone/>
          </a:pPr>
          <a:r>
            <a:rPr lang="en-US" sz="3300" b="1" kern="1200" dirty="0"/>
            <a:t>¿CUÁL ES EL DESEMPEÑO DE NUESTRA ESCUELA?</a:t>
          </a:r>
          <a:endParaRPr lang="es-CO" sz="3300" kern="1200" dirty="0"/>
        </a:p>
      </dsp:txBody>
      <dsp:txXfrm>
        <a:off x="84815" y="107000"/>
        <a:ext cx="5011970" cy="1567820"/>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2E1ECB5-9450-48C1-BC8B-02C838CDE6B9}" type="datetimeFigureOut">
              <a:rPr lang="en-US"/>
              <a:t>12/21/20</a:t>
            </a:fld>
            <a:endParaRPr lang="es-CO"/>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05F2BE9C-E2E4-43F3-8D67-E9DB812BB9B7}" type="slidenum">
              <a:rPr/>
              <a:t>‹#›</a:t>
            </a:fld>
            <a:endParaRPr lang="es-CO"/>
          </a:p>
        </p:txBody>
      </p:sp>
    </p:spTree>
    <p:extLst>
      <p:ext uri="{BB962C8B-B14F-4D97-AF65-F5344CB8AC3E}">
        <p14:creationId xmlns:p14="http://schemas.microsoft.com/office/powerpoint/2010/main" val="24775794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6EE0964-1A1C-492A-8ABB-97C526CFCDFB}" type="datetimeFigureOut">
              <a:rPr lang="en-US"/>
              <a:t>12/21/20</a:t>
            </a:fld>
            <a:endParaRPr lang="es-CO"/>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B06ED93-11B9-488C-8E71-3FBEB8F36D49}" type="slidenum">
              <a:rPr/>
              <a:t>‹#›</a:t>
            </a:fld>
            <a:endParaRPr lang="es-CO"/>
          </a:p>
        </p:txBody>
      </p:sp>
    </p:spTree>
    <p:extLst>
      <p:ext uri="{BB962C8B-B14F-4D97-AF65-F5344CB8AC3E}">
        <p14:creationId xmlns:p14="http://schemas.microsoft.com/office/powerpoint/2010/main" val="4194635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a:t>
            </a:fld>
            <a:endParaRPr lang="es-CO"/>
          </a:p>
        </p:txBody>
      </p:sp>
    </p:spTree>
    <p:extLst>
      <p:ext uri="{BB962C8B-B14F-4D97-AF65-F5344CB8AC3E}">
        <p14:creationId xmlns:p14="http://schemas.microsoft.com/office/powerpoint/2010/main" val="2459064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10</a:t>
            </a:fld>
            <a:endParaRPr lang="es-CO" dirty="0"/>
          </a:p>
        </p:txBody>
      </p:sp>
    </p:spTree>
    <p:extLst>
      <p:ext uri="{BB962C8B-B14F-4D97-AF65-F5344CB8AC3E}">
        <p14:creationId xmlns:p14="http://schemas.microsoft.com/office/powerpoint/2010/main" val="1097843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11</a:t>
            </a:fld>
            <a:endParaRPr lang="es-CO" dirty="0"/>
          </a:p>
        </p:txBody>
      </p:sp>
    </p:spTree>
    <p:extLst>
      <p:ext uri="{BB962C8B-B14F-4D97-AF65-F5344CB8AC3E}">
        <p14:creationId xmlns:p14="http://schemas.microsoft.com/office/powerpoint/2010/main" val="1428324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12</a:t>
            </a:fld>
            <a:endParaRPr lang="es-CO" dirty="0"/>
          </a:p>
        </p:txBody>
      </p:sp>
    </p:spTree>
    <p:extLst>
      <p:ext uri="{BB962C8B-B14F-4D97-AF65-F5344CB8AC3E}">
        <p14:creationId xmlns:p14="http://schemas.microsoft.com/office/powerpoint/2010/main" val="179973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13</a:t>
            </a:fld>
            <a:endParaRPr lang="es-CO" dirty="0"/>
          </a:p>
        </p:txBody>
      </p:sp>
    </p:spTree>
    <p:extLst>
      <p:ext uri="{BB962C8B-B14F-4D97-AF65-F5344CB8AC3E}">
        <p14:creationId xmlns:p14="http://schemas.microsoft.com/office/powerpoint/2010/main" val="21124373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14</a:t>
            </a:fld>
            <a:endParaRPr lang="es-CO" dirty="0"/>
          </a:p>
        </p:txBody>
      </p:sp>
    </p:spTree>
    <p:extLst>
      <p:ext uri="{BB962C8B-B14F-4D97-AF65-F5344CB8AC3E}">
        <p14:creationId xmlns:p14="http://schemas.microsoft.com/office/powerpoint/2010/main" val="38100237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15</a:t>
            </a:fld>
            <a:endParaRPr lang="es-CO" dirty="0"/>
          </a:p>
        </p:txBody>
      </p:sp>
    </p:spTree>
    <p:extLst>
      <p:ext uri="{BB962C8B-B14F-4D97-AF65-F5344CB8AC3E}">
        <p14:creationId xmlns:p14="http://schemas.microsoft.com/office/powerpoint/2010/main" val="3810023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16</a:t>
            </a:fld>
            <a:endParaRPr lang="es-CO" dirty="0"/>
          </a:p>
        </p:txBody>
      </p:sp>
    </p:spTree>
    <p:extLst>
      <p:ext uri="{BB962C8B-B14F-4D97-AF65-F5344CB8AC3E}">
        <p14:creationId xmlns:p14="http://schemas.microsoft.com/office/powerpoint/2010/main" val="3499435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17</a:t>
            </a:fld>
            <a:endParaRPr lang="es-CO" dirty="0"/>
          </a:p>
        </p:txBody>
      </p:sp>
    </p:spTree>
    <p:extLst>
      <p:ext uri="{BB962C8B-B14F-4D97-AF65-F5344CB8AC3E}">
        <p14:creationId xmlns:p14="http://schemas.microsoft.com/office/powerpoint/2010/main" val="3499435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18</a:t>
            </a:fld>
            <a:endParaRPr lang="es-CO" dirty="0"/>
          </a:p>
        </p:txBody>
      </p:sp>
    </p:spTree>
    <p:extLst>
      <p:ext uri="{BB962C8B-B14F-4D97-AF65-F5344CB8AC3E}">
        <p14:creationId xmlns:p14="http://schemas.microsoft.com/office/powerpoint/2010/main" val="1848053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19</a:t>
            </a:fld>
            <a:endParaRPr lang="es-CO" dirty="0"/>
          </a:p>
        </p:txBody>
      </p:sp>
    </p:spTree>
    <p:extLst>
      <p:ext uri="{BB962C8B-B14F-4D97-AF65-F5344CB8AC3E}">
        <p14:creationId xmlns:p14="http://schemas.microsoft.com/office/powerpoint/2010/main" val="1848053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2</a:t>
            </a:fld>
            <a:endParaRPr lang="es-CO" dirty="0"/>
          </a:p>
        </p:txBody>
      </p:sp>
    </p:spTree>
    <p:extLst>
      <p:ext uri="{BB962C8B-B14F-4D97-AF65-F5344CB8AC3E}">
        <p14:creationId xmlns:p14="http://schemas.microsoft.com/office/powerpoint/2010/main" val="1686012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20</a:t>
            </a:fld>
            <a:endParaRPr lang="es-CO" dirty="0"/>
          </a:p>
        </p:txBody>
      </p:sp>
    </p:spTree>
    <p:extLst>
      <p:ext uri="{BB962C8B-B14F-4D97-AF65-F5344CB8AC3E}">
        <p14:creationId xmlns:p14="http://schemas.microsoft.com/office/powerpoint/2010/main" val="2867922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21</a:t>
            </a:fld>
            <a:endParaRPr lang="es-CO" dirty="0"/>
          </a:p>
        </p:txBody>
      </p:sp>
    </p:spTree>
    <p:extLst>
      <p:ext uri="{BB962C8B-B14F-4D97-AF65-F5344CB8AC3E}">
        <p14:creationId xmlns:p14="http://schemas.microsoft.com/office/powerpoint/2010/main" val="179973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22</a:t>
            </a:fld>
            <a:endParaRPr lang="es-CO" dirty="0"/>
          </a:p>
        </p:txBody>
      </p:sp>
    </p:spTree>
    <p:extLst>
      <p:ext uri="{BB962C8B-B14F-4D97-AF65-F5344CB8AC3E}">
        <p14:creationId xmlns:p14="http://schemas.microsoft.com/office/powerpoint/2010/main" val="35050615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23</a:t>
            </a:fld>
            <a:endParaRPr lang="es-CO"/>
          </a:p>
        </p:txBody>
      </p:sp>
    </p:spTree>
    <p:extLst>
      <p:ext uri="{BB962C8B-B14F-4D97-AF65-F5344CB8AC3E}">
        <p14:creationId xmlns:p14="http://schemas.microsoft.com/office/powerpoint/2010/main" val="7115541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27</a:t>
            </a:fld>
            <a:endParaRPr lang="es-CO"/>
          </a:p>
        </p:txBody>
      </p:sp>
    </p:spTree>
    <p:extLst>
      <p:ext uri="{BB962C8B-B14F-4D97-AF65-F5344CB8AC3E}">
        <p14:creationId xmlns:p14="http://schemas.microsoft.com/office/powerpoint/2010/main" val="3501515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28</a:t>
            </a:fld>
            <a:endParaRPr lang="es-CO"/>
          </a:p>
        </p:txBody>
      </p:sp>
    </p:spTree>
    <p:extLst>
      <p:ext uri="{BB962C8B-B14F-4D97-AF65-F5344CB8AC3E}">
        <p14:creationId xmlns:p14="http://schemas.microsoft.com/office/powerpoint/2010/main" val="591359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29</a:t>
            </a:fld>
            <a:endParaRPr lang="es-CO"/>
          </a:p>
        </p:txBody>
      </p:sp>
    </p:spTree>
    <p:extLst>
      <p:ext uri="{BB962C8B-B14F-4D97-AF65-F5344CB8AC3E}">
        <p14:creationId xmlns:p14="http://schemas.microsoft.com/office/powerpoint/2010/main" val="1852509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30</a:t>
            </a:fld>
            <a:endParaRPr lang="es-CO"/>
          </a:p>
        </p:txBody>
      </p:sp>
    </p:spTree>
    <p:extLst>
      <p:ext uri="{BB962C8B-B14F-4D97-AF65-F5344CB8AC3E}">
        <p14:creationId xmlns:p14="http://schemas.microsoft.com/office/powerpoint/2010/main" val="4023170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31</a:t>
            </a:fld>
            <a:endParaRPr lang="es-CO"/>
          </a:p>
        </p:txBody>
      </p:sp>
    </p:spTree>
    <p:extLst>
      <p:ext uri="{BB962C8B-B14F-4D97-AF65-F5344CB8AC3E}">
        <p14:creationId xmlns:p14="http://schemas.microsoft.com/office/powerpoint/2010/main" val="20957148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32</a:t>
            </a:fld>
            <a:endParaRPr lang="es-CO"/>
          </a:p>
        </p:txBody>
      </p:sp>
    </p:spTree>
    <p:extLst>
      <p:ext uri="{BB962C8B-B14F-4D97-AF65-F5344CB8AC3E}">
        <p14:creationId xmlns:p14="http://schemas.microsoft.com/office/powerpoint/2010/main" val="1536454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a:t>
            </a:fld>
            <a:endParaRPr lang="es-CO" dirty="0"/>
          </a:p>
        </p:txBody>
      </p:sp>
    </p:spTree>
    <p:extLst>
      <p:ext uri="{BB962C8B-B14F-4D97-AF65-F5344CB8AC3E}">
        <p14:creationId xmlns:p14="http://schemas.microsoft.com/office/powerpoint/2010/main" val="179973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33</a:t>
            </a:fld>
            <a:endParaRPr lang="es-CO"/>
          </a:p>
        </p:txBody>
      </p:sp>
    </p:spTree>
    <p:extLst>
      <p:ext uri="{BB962C8B-B14F-4D97-AF65-F5344CB8AC3E}">
        <p14:creationId xmlns:p14="http://schemas.microsoft.com/office/powerpoint/2010/main" val="2926495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34</a:t>
            </a:fld>
            <a:endParaRPr lang="es-CO"/>
          </a:p>
        </p:txBody>
      </p:sp>
    </p:spTree>
    <p:extLst>
      <p:ext uri="{BB962C8B-B14F-4D97-AF65-F5344CB8AC3E}">
        <p14:creationId xmlns:p14="http://schemas.microsoft.com/office/powerpoint/2010/main" val="15364541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35</a:t>
            </a:fld>
            <a:endParaRPr lang="es-CO"/>
          </a:p>
        </p:txBody>
      </p:sp>
    </p:spTree>
    <p:extLst>
      <p:ext uri="{BB962C8B-B14F-4D97-AF65-F5344CB8AC3E}">
        <p14:creationId xmlns:p14="http://schemas.microsoft.com/office/powerpoint/2010/main" val="1536454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36</a:t>
            </a:fld>
            <a:endParaRPr lang="es-CO"/>
          </a:p>
        </p:txBody>
      </p:sp>
    </p:spTree>
    <p:extLst>
      <p:ext uri="{BB962C8B-B14F-4D97-AF65-F5344CB8AC3E}">
        <p14:creationId xmlns:p14="http://schemas.microsoft.com/office/powerpoint/2010/main" val="15364541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37</a:t>
            </a:fld>
            <a:endParaRPr lang="es-CO"/>
          </a:p>
        </p:txBody>
      </p:sp>
    </p:spTree>
    <p:extLst>
      <p:ext uri="{BB962C8B-B14F-4D97-AF65-F5344CB8AC3E}">
        <p14:creationId xmlns:p14="http://schemas.microsoft.com/office/powerpoint/2010/main" val="179973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38</a:t>
            </a:fld>
            <a:endParaRPr lang="es-CO"/>
          </a:p>
        </p:txBody>
      </p:sp>
    </p:spTree>
    <p:extLst>
      <p:ext uri="{BB962C8B-B14F-4D97-AF65-F5344CB8AC3E}">
        <p14:creationId xmlns:p14="http://schemas.microsoft.com/office/powerpoint/2010/main" val="35861929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39</a:t>
            </a:fld>
            <a:endParaRPr lang="es-CO"/>
          </a:p>
        </p:txBody>
      </p:sp>
    </p:spTree>
    <p:extLst>
      <p:ext uri="{BB962C8B-B14F-4D97-AF65-F5344CB8AC3E}">
        <p14:creationId xmlns:p14="http://schemas.microsoft.com/office/powerpoint/2010/main" val="31609843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40</a:t>
            </a:fld>
            <a:endParaRPr lang="es-CO"/>
          </a:p>
        </p:txBody>
      </p:sp>
    </p:spTree>
    <p:extLst>
      <p:ext uri="{BB962C8B-B14F-4D97-AF65-F5344CB8AC3E}">
        <p14:creationId xmlns:p14="http://schemas.microsoft.com/office/powerpoint/2010/main" val="3758054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41</a:t>
            </a:fld>
            <a:endParaRPr lang="es-CO"/>
          </a:p>
        </p:txBody>
      </p:sp>
    </p:spTree>
    <p:extLst>
      <p:ext uri="{BB962C8B-B14F-4D97-AF65-F5344CB8AC3E}">
        <p14:creationId xmlns:p14="http://schemas.microsoft.com/office/powerpoint/2010/main" val="3758054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43</a:t>
            </a:fld>
            <a:endParaRPr lang="es-CO"/>
          </a:p>
        </p:txBody>
      </p:sp>
    </p:spTree>
    <p:extLst>
      <p:ext uri="{BB962C8B-B14F-4D97-AF65-F5344CB8AC3E}">
        <p14:creationId xmlns:p14="http://schemas.microsoft.com/office/powerpoint/2010/main" val="1108616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a:t>
            </a:fld>
            <a:endParaRPr lang="es-CO" dirty="0"/>
          </a:p>
        </p:txBody>
      </p:sp>
    </p:spTree>
    <p:extLst>
      <p:ext uri="{BB962C8B-B14F-4D97-AF65-F5344CB8AC3E}">
        <p14:creationId xmlns:p14="http://schemas.microsoft.com/office/powerpoint/2010/main" val="38158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44</a:t>
            </a:fld>
            <a:endParaRPr lang="es-CO"/>
          </a:p>
        </p:txBody>
      </p:sp>
    </p:spTree>
    <p:extLst>
      <p:ext uri="{BB962C8B-B14F-4D97-AF65-F5344CB8AC3E}">
        <p14:creationId xmlns:p14="http://schemas.microsoft.com/office/powerpoint/2010/main" val="179973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45</a:t>
            </a:fld>
            <a:endParaRPr lang="es-CO"/>
          </a:p>
        </p:txBody>
      </p:sp>
    </p:spTree>
    <p:extLst>
      <p:ext uri="{BB962C8B-B14F-4D97-AF65-F5344CB8AC3E}">
        <p14:creationId xmlns:p14="http://schemas.microsoft.com/office/powerpoint/2010/main" val="32745958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46</a:t>
            </a:fld>
            <a:endParaRPr lang="es-CO"/>
          </a:p>
        </p:txBody>
      </p:sp>
    </p:spTree>
    <p:extLst>
      <p:ext uri="{BB962C8B-B14F-4D97-AF65-F5344CB8AC3E}">
        <p14:creationId xmlns:p14="http://schemas.microsoft.com/office/powerpoint/2010/main" val="32745958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47</a:t>
            </a:fld>
            <a:endParaRPr lang="es-CO"/>
          </a:p>
        </p:txBody>
      </p:sp>
    </p:spTree>
    <p:extLst>
      <p:ext uri="{BB962C8B-B14F-4D97-AF65-F5344CB8AC3E}">
        <p14:creationId xmlns:p14="http://schemas.microsoft.com/office/powerpoint/2010/main" val="20116482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23">
              <a:defRPr/>
            </a:pP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48</a:t>
            </a:fld>
            <a:endParaRPr lang="es-CO"/>
          </a:p>
        </p:txBody>
      </p:sp>
    </p:spTree>
    <p:extLst>
      <p:ext uri="{BB962C8B-B14F-4D97-AF65-F5344CB8AC3E}">
        <p14:creationId xmlns:p14="http://schemas.microsoft.com/office/powerpoint/2010/main" val="37968053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49</a:t>
            </a:fld>
            <a:endParaRPr lang="es-CO"/>
          </a:p>
        </p:txBody>
      </p:sp>
    </p:spTree>
    <p:extLst>
      <p:ext uri="{BB962C8B-B14F-4D97-AF65-F5344CB8AC3E}">
        <p14:creationId xmlns:p14="http://schemas.microsoft.com/office/powerpoint/2010/main" val="33507278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50</a:t>
            </a:fld>
            <a:endParaRPr lang="es-CO"/>
          </a:p>
        </p:txBody>
      </p:sp>
    </p:spTree>
    <p:extLst>
      <p:ext uri="{BB962C8B-B14F-4D97-AF65-F5344CB8AC3E}">
        <p14:creationId xmlns:p14="http://schemas.microsoft.com/office/powerpoint/2010/main" val="179973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51</a:t>
            </a:fld>
            <a:endParaRPr lang="es-CO"/>
          </a:p>
        </p:txBody>
      </p:sp>
    </p:spTree>
    <p:extLst>
      <p:ext uri="{BB962C8B-B14F-4D97-AF65-F5344CB8AC3E}">
        <p14:creationId xmlns:p14="http://schemas.microsoft.com/office/powerpoint/2010/main" val="353610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52</a:t>
            </a:fld>
            <a:endParaRPr lang="es-CO"/>
          </a:p>
        </p:txBody>
      </p:sp>
    </p:spTree>
    <p:extLst>
      <p:ext uri="{BB962C8B-B14F-4D97-AF65-F5344CB8AC3E}">
        <p14:creationId xmlns:p14="http://schemas.microsoft.com/office/powerpoint/2010/main" val="18338036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53</a:t>
            </a:fld>
            <a:endParaRPr lang="es-CO"/>
          </a:p>
        </p:txBody>
      </p:sp>
    </p:spTree>
    <p:extLst>
      <p:ext uri="{BB962C8B-B14F-4D97-AF65-F5344CB8AC3E}">
        <p14:creationId xmlns:p14="http://schemas.microsoft.com/office/powerpoint/2010/main" val="34164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2A70B-78F2-4DCF-B53B-C990D2FAFB8A}" type="slidenum">
              <a:rPr lang="en-US" smtClean="0"/>
              <a:t>5</a:t>
            </a:fld>
            <a:endParaRPr lang="es-CO" dirty="0"/>
          </a:p>
        </p:txBody>
      </p:sp>
    </p:spTree>
    <p:extLst>
      <p:ext uri="{BB962C8B-B14F-4D97-AF65-F5344CB8AC3E}">
        <p14:creationId xmlns:p14="http://schemas.microsoft.com/office/powerpoint/2010/main" val="1686012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defTabSz="931723">
              <a:defRPr/>
            </a:pPr>
            <a:endParaRPr lang="en-US" dirty="0"/>
          </a:p>
        </p:txBody>
      </p:sp>
      <p:sp>
        <p:nvSpPr>
          <p:cNvPr id="4" name="Slide Number Placeholder 3"/>
          <p:cNvSpPr>
            <a:spLocks noGrp="1"/>
          </p:cNvSpPr>
          <p:nvPr>
            <p:ph type="sldNum" sz="quarter" idx="10"/>
          </p:nvPr>
        </p:nvSpPr>
        <p:spPr/>
        <p:txBody>
          <a:bodyPr/>
          <a:lstStyle/>
          <a:p>
            <a:fld id="{0A3C37BE-C303-496D-B5CD-85F2937540FC}" type="slidenum">
              <a:rPr lang="en-US"/>
              <a:t>6</a:t>
            </a:fld>
            <a:endParaRPr lang="es-CO" dirty="0"/>
          </a:p>
        </p:txBody>
      </p:sp>
    </p:spTree>
    <p:extLst>
      <p:ext uri="{BB962C8B-B14F-4D97-AF65-F5344CB8AC3E}">
        <p14:creationId xmlns:p14="http://schemas.microsoft.com/office/powerpoint/2010/main" val="379680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7</a:t>
            </a:fld>
            <a:endParaRPr lang="es-CO" dirty="0"/>
          </a:p>
        </p:txBody>
      </p:sp>
    </p:spTree>
    <p:extLst>
      <p:ext uri="{BB962C8B-B14F-4D97-AF65-F5344CB8AC3E}">
        <p14:creationId xmlns:p14="http://schemas.microsoft.com/office/powerpoint/2010/main" val="2223460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8</a:t>
            </a:fld>
            <a:endParaRPr lang="es-CO" dirty="0"/>
          </a:p>
        </p:txBody>
      </p:sp>
    </p:spTree>
    <p:extLst>
      <p:ext uri="{BB962C8B-B14F-4D97-AF65-F5344CB8AC3E}">
        <p14:creationId xmlns:p14="http://schemas.microsoft.com/office/powerpoint/2010/main" val="963305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B06ED93-11B9-488C-8E71-3FBEB8F36D49}" type="slidenum">
              <a:rPr lang="en-US" smtClean="0"/>
              <a:t>9</a:t>
            </a:fld>
            <a:endParaRPr lang="es-CO" dirty="0"/>
          </a:p>
        </p:txBody>
      </p:sp>
    </p:spTree>
    <p:extLst>
      <p:ext uri="{BB962C8B-B14F-4D97-AF65-F5344CB8AC3E}">
        <p14:creationId xmlns:p14="http://schemas.microsoft.com/office/powerpoint/2010/main" val="31891688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bwMode="black">
          <a:xfrm>
            <a:off x="1905000" y="1464287"/>
            <a:ext cx="8382000" cy="2729554"/>
          </a:xfrm>
        </p:spPr>
        <p:txBody>
          <a:bodyPr tIns="0" bIns="0" anchor="b"/>
          <a:lstStyle>
            <a:lvl1pPr algn="l">
              <a:defRPr sz="6000" b="1">
                <a:solidFill>
                  <a:schemeClr val="tx2"/>
                </a:solidFill>
              </a:defRPr>
            </a:lvl1pPr>
          </a:lstStyle>
          <a:p>
            <a:r>
              <a:t>Click to edit Master title style</a:t>
            </a:r>
          </a:p>
        </p:txBody>
      </p:sp>
      <p:sp>
        <p:nvSpPr>
          <p:cNvPr id="3" name="Subtitle 2"/>
          <p:cNvSpPr>
            <a:spLocks noGrp="1"/>
          </p:cNvSpPr>
          <p:nvPr>
            <p:ph type="subTitle" idx="1"/>
          </p:nvPr>
        </p:nvSpPr>
        <p:spPr>
          <a:xfrm>
            <a:off x="1905000" y="4193840"/>
            <a:ext cx="8382000" cy="1108883"/>
          </a:xfrm>
        </p:spPr>
        <p:txBody>
          <a:bodyPr tIns="0" bIns="0"/>
          <a:lstStyle>
            <a:lvl1pPr marL="0" indent="0" algn="l">
              <a:spcBef>
                <a:spcPts val="0"/>
              </a:spcBef>
              <a:buNone/>
              <a:defRPr sz="24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Click to edit Master subtitle style</a:t>
            </a:r>
          </a:p>
        </p:txBody>
      </p:sp>
    </p:spTree>
    <p:extLst>
      <p:ext uri="{BB962C8B-B14F-4D97-AF65-F5344CB8AC3E}">
        <p14:creationId xmlns:p14="http://schemas.microsoft.com/office/powerpoint/2010/main" val="1701621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1200">
          <p15:clr>
            <a:srgbClr val="5ACBF0"/>
          </p15:clr>
        </p15:guide>
        <p15:guide id="2" pos="6480">
          <p15:clr>
            <a:srgbClr val="5ACBF0"/>
          </p15:clr>
        </p15:guide>
        <p15:guide id="3" orient="horz" pos="2160">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lvl1pPr>
          </a:lstStyle>
          <a:p>
            <a:r>
              <a:t>Click to edit Master title style</a:t>
            </a:r>
          </a:p>
        </p:txBody>
      </p:sp>
      <p:sp>
        <p:nvSpPr>
          <p:cNvPr id="3" name="Picture Placeholder 2"/>
          <p:cNvSpPr>
            <a:spLocks noGrp="1"/>
          </p:cNvSpPr>
          <p:nvPr>
            <p:ph type="pic" idx="1"/>
          </p:nvPr>
        </p:nvSpPr>
        <p:spPr>
          <a:xfrm>
            <a:off x="1600200" y="2171700"/>
            <a:ext cx="5707039" cy="4000500"/>
          </a:xfrm>
          <a:solidFill>
            <a:schemeClr val="bg1">
              <a:lumMod val="75000"/>
            </a:schemeClr>
          </a:solidFill>
          <a:ln w="63500">
            <a:solidFill>
              <a:schemeClr val="tx1">
                <a:lumMod val="50000"/>
              </a:schemeClr>
            </a:solidFill>
            <a:miter lim="800000"/>
          </a:ln>
        </p:spPr>
        <p:txBody>
          <a:bodyPr tIns="914400">
            <a:normAutofit/>
          </a:bodyPr>
          <a:lstStyle>
            <a:lvl1pPr marL="0" indent="0" algn="ctr">
              <a:buNone/>
              <a:defRPr sz="20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a:p>
        </p:txBody>
      </p:sp>
      <p:sp>
        <p:nvSpPr>
          <p:cNvPr id="4" name="Text Placeholder 3"/>
          <p:cNvSpPr>
            <a:spLocks noGrp="1"/>
          </p:cNvSpPr>
          <p:nvPr>
            <p:ph type="body" sz="half" idx="2"/>
          </p:nvPr>
        </p:nvSpPr>
        <p:spPr>
          <a:xfrm>
            <a:off x="7509895" y="2171700"/>
            <a:ext cx="3081905" cy="4000500"/>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CD463224-806F-4042-AF90-E67CDC6513F1}" type="datetime1">
              <a:rPr lang="en-US" smtClean="0"/>
              <a:t>12/21/20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347937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Vertical Text Placeholder 2"/>
          <p:cNvSpPr>
            <a:spLocks noGrp="1"/>
          </p:cNvSpPr>
          <p:nvPr>
            <p:ph type="body" orient="vert" idx="1"/>
          </p:nvPr>
        </p:nvSpPr>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1F4B9F0D-66DE-4866-8317-871C09244EC5}" type="datetime1">
              <a:rPr lang="en-US" smtClean="0"/>
              <a:t>12/21/20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272791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 y="428"/>
            <a:ext cx="12192000" cy="6858000"/>
          </a:xfrm>
          <a:prstGeom prst="rect">
            <a:avLst/>
          </a:prstGeom>
        </p:spPr>
      </p:pic>
      <p:sp>
        <p:nvSpPr>
          <p:cNvPr id="2" name="Vertical Title 1"/>
          <p:cNvSpPr>
            <a:spLocks noGrp="1"/>
          </p:cNvSpPr>
          <p:nvPr>
            <p:ph type="title" orient="vert"/>
          </p:nvPr>
        </p:nvSpPr>
        <p:spPr>
          <a:xfrm>
            <a:off x="10591800" y="685799"/>
            <a:ext cx="1409700" cy="5491163"/>
          </a:xfrm>
        </p:spPr>
        <p:txBody>
          <a:bodyPr vert="eaVert"/>
          <a:lstStyle/>
          <a:p>
            <a:r>
              <a:t>Click to edit Master title style</a:t>
            </a:r>
          </a:p>
        </p:txBody>
      </p:sp>
      <p:sp>
        <p:nvSpPr>
          <p:cNvPr id="3" name="Vertical Text Placeholder 2"/>
          <p:cNvSpPr>
            <a:spLocks noGrp="1"/>
          </p:cNvSpPr>
          <p:nvPr>
            <p:ph type="body" orient="vert" idx="1"/>
          </p:nvPr>
        </p:nvSpPr>
        <p:spPr>
          <a:xfrm>
            <a:off x="838200" y="685799"/>
            <a:ext cx="9038544" cy="5491164"/>
          </a:xfrm>
        </p:spPr>
        <p:txBody>
          <a:bodyPr vert="eaVert"/>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a:xfrm>
            <a:off x="6024627" y="6511119"/>
            <a:ext cx="2651162" cy="275839"/>
          </a:xfrm>
        </p:spPr>
        <p:txBody>
          <a:bodyPr/>
          <a:lstStyle/>
          <a:p>
            <a:fld id="{02B03096-8741-4996-90D8-C5FAFD9BEEEA}" type="datetime1">
              <a:rPr lang="en-US" smtClean="0"/>
              <a:t>12/21/20</a:t>
            </a:fld>
            <a:endParaRPr/>
          </a:p>
        </p:txBody>
      </p:sp>
      <p:sp>
        <p:nvSpPr>
          <p:cNvPr id="5" name="Footer Placeholder 4"/>
          <p:cNvSpPr>
            <a:spLocks noGrp="1"/>
          </p:cNvSpPr>
          <p:nvPr>
            <p:ph type="ftr" sz="quarter" idx="11"/>
          </p:nvPr>
        </p:nvSpPr>
        <p:spPr>
          <a:xfrm>
            <a:off x="838200" y="6511119"/>
            <a:ext cx="5157725" cy="275839"/>
          </a:xfrm>
        </p:spPr>
        <p:txBody>
          <a:bodyPr/>
          <a:lstStyle/>
          <a:p>
            <a:endParaRPr/>
          </a:p>
        </p:txBody>
      </p:sp>
      <p:sp>
        <p:nvSpPr>
          <p:cNvPr id="6" name="Slide Number Placeholder 5"/>
          <p:cNvSpPr>
            <a:spLocks noGrp="1"/>
          </p:cNvSpPr>
          <p:nvPr>
            <p:ph type="sldNum" sz="quarter" idx="12"/>
          </p:nvPr>
        </p:nvSpPr>
        <p:spPr>
          <a:xfrm>
            <a:off x="8704490" y="6511119"/>
            <a:ext cx="1115786" cy="275839"/>
          </a:xfrm>
        </p:spPr>
        <p:txBody>
          <a:bodyPr/>
          <a:lstStyle/>
          <a:p>
            <a:fld id="{29927BEA-0E01-4643-B2DE-F82012A02F29}" type="slidenum">
              <a:rPr/>
              <a:t>‹#›</a:t>
            </a:fld>
            <a:endParaRPr/>
          </a:p>
        </p:txBody>
      </p:sp>
    </p:spTree>
    <p:extLst>
      <p:ext uri="{BB962C8B-B14F-4D97-AF65-F5344CB8AC3E}">
        <p14:creationId xmlns:p14="http://schemas.microsoft.com/office/powerpoint/2010/main" val="1021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idx="1"/>
          </p:nvPr>
        </p:nvSpPr>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Date Placeholder 3"/>
          <p:cNvSpPr>
            <a:spLocks noGrp="1"/>
          </p:cNvSpPr>
          <p:nvPr>
            <p:ph type="dt" sz="half" idx="10"/>
          </p:nvPr>
        </p:nvSpPr>
        <p:spPr/>
        <p:txBody>
          <a:bodyPr/>
          <a:lstStyle/>
          <a:p>
            <a:fld id="{CF772CA9-01AF-4738-872C-1F7C67C50B7C}" type="datetime1">
              <a:rPr lang="en-US" smtClean="0"/>
              <a:t>12/21/20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177513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bwMode="black">
          <a:xfrm>
            <a:off x="1609724" y="1686073"/>
            <a:ext cx="8982076" cy="2081276"/>
          </a:xfrm>
        </p:spPr>
        <p:txBody>
          <a:bodyPr tIns="0" bIns="0" anchor="b">
            <a:normAutofit/>
          </a:bodyPr>
          <a:lstStyle>
            <a:lvl1pPr>
              <a:defRPr sz="4800" b="1">
                <a:solidFill>
                  <a:schemeClr val="tx2"/>
                </a:solidFill>
              </a:defRPr>
            </a:lvl1pPr>
          </a:lstStyle>
          <a:p>
            <a:r>
              <a:t>Click to edit Master title style</a:t>
            </a:r>
          </a:p>
        </p:txBody>
      </p:sp>
      <p:sp>
        <p:nvSpPr>
          <p:cNvPr id="3" name="Text Placeholder 2"/>
          <p:cNvSpPr>
            <a:spLocks noGrp="1"/>
          </p:cNvSpPr>
          <p:nvPr>
            <p:ph type="body" idx="1"/>
          </p:nvPr>
        </p:nvSpPr>
        <p:spPr>
          <a:xfrm>
            <a:off x="1609724" y="3767351"/>
            <a:ext cx="8982076" cy="1080448"/>
          </a:xfrm>
        </p:spPr>
        <p:txBody>
          <a:bodyPr tIns="0" bIns="0"/>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7FCC41B3-921E-4281-A015-8C603D63D0F2}" type="datetime1">
              <a:rPr lang="en-US" smtClean="0"/>
              <a:t>12/21/20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2709167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609724" y="1686073"/>
            <a:ext cx="8982076" cy="2081276"/>
          </a:xfrm>
        </p:spPr>
        <p:txBody>
          <a:bodyPr tIns="0" bIns="0" anchor="b">
            <a:normAutofit/>
          </a:bodyPr>
          <a:lstStyle>
            <a:lvl1pPr>
              <a:defRPr sz="4800" b="1">
                <a:solidFill>
                  <a:schemeClr val="bg1"/>
                </a:solidFill>
              </a:defRPr>
            </a:lvl1pPr>
          </a:lstStyle>
          <a:p>
            <a:r>
              <a:t>Click to edit Master title style</a:t>
            </a:r>
          </a:p>
        </p:txBody>
      </p:sp>
      <p:sp>
        <p:nvSpPr>
          <p:cNvPr id="3" name="Text Placeholder 2"/>
          <p:cNvSpPr>
            <a:spLocks noGrp="1"/>
          </p:cNvSpPr>
          <p:nvPr>
            <p:ph type="body" idx="1"/>
          </p:nvPr>
        </p:nvSpPr>
        <p:spPr bwMode="white">
          <a:xfrm>
            <a:off x="1609724" y="3767351"/>
            <a:ext cx="8982076" cy="1080448"/>
          </a:xfrm>
        </p:spPr>
        <p:txBody>
          <a:bodyPr tIns="0" bIns="0"/>
          <a:lstStyle>
            <a:lvl1pPr marL="0" indent="0">
              <a:buNone/>
              <a:defRPr sz="2400">
                <a:solidFill>
                  <a:schemeClr val="tx2">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t>Click to edit Master text styles</a:t>
            </a:r>
          </a:p>
        </p:txBody>
      </p:sp>
      <p:sp>
        <p:nvSpPr>
          <p:cNvPr id="4" name="Date Placeholder 3"/>
          <p:cNvSpPr>
            <a:spLocks noGrp="1"/>
          </p:cNvSpPr>
          <p:nvPr>
            <p:ph type="dt" sz="half" idx="10"/>
          </p:nvPr>
        </p:nvSpPr>
        <p:spPr/>
        <p:txBody>
          <a:bodyPr/>
          <a:lstStyle/>
          <a:p>
            <a:fld id="{EC8BE391-9C2C-4498-8F76-466C0DBAE4F0}" type="datetime1">
              <a:rPr lang="en-US" smtClean="0"/>
              <a:t>12/21/20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322283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Content Placeholder 2"/>
          <p:cNvSpPr>
            <a:spLocks noGrp="1"/>
          </p:cNvSpPr>
          <p:nvPr>
            <p:ph sz="half" idx="1"/>
          </p:nvPr>
        </p:nvSpPr>
        <p:spPr>
          <a:xfrm>
            <a:off x="1600200" y="2171699"/>
            <a:ext cx="4419600" cy="400526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4" name="Content Placeholder 3"/>
          <p:cNvSpPr>
            <a:spLocks noGrp="1"/>
          </p:cNvSpPr>
          <p:nvPr>
            <p:ph sz="half" idx="2"/>
          </p:nvPr>
        </p:nvSpPr>
        <p:spPr>
          <a:xfrm>
            <a:off x="6172200" y="2171699"/>
            <a:ext cx="4419600" cy="4005263"/>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Date Placeholder 4"/>
          <p:cNvSpPr>
            <a:spLocks noGrp="1"/>
          </p:cNvSpPr>
          <p:nvPr>
            <p:ph type="dt" sz="half" idx="10"/>
          </p:nvPr>
        </p:nvSpPr>
        <p:spPr/>
        <p:txBody>
          <a:bodyPr/>
          <a:lstStyle/>
          <a:p>
            <a:fld id="{DDEA695C-3D1D-43F8-941B-5DEDF86D1A65}" type="datetime1">
              <a:rPr lang="en-US" smtClean="0"/>
              <a:t>12/21/20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29067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Text Placeholder 2"/>
          <p:cNvSpPr>
            <a:spLocks noGrp="1"/>
          </p:cNvSpPr>
          <p:nvPr>
            <p:ph type="body" idx="1"/>
          </p:nvPr>
        </p:nvSpPr>
        <p:spPr>
          <a:xfrm>
            <a:off x="1609723" y="1681163"/>
            <a:ext cx="4416552" cy="823912"/>
          </a:xfrm>
        </p:spPr>
        <p:txBody>
          <a:bodyPr anchor="b"/>
          <a:lstStyle>
            <a:lvl1pPr marL="0" indent="0">
              <a:spcBef>
                <a:spcPts val="0"/>
              </a:spcBef>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4" name="Content Placeholder 3"/>
          <p:cNvSpPr>
            <a:spLocks noGrp="1"/>
          </p:cNvSpPr>
          <p:nvPr>
            <p:ph sz="half" idx="2"/>
          </p:nvPr>
        </p:nvSpPr>
        <p:spPr>
          <a:xfrm>
            <a:off x="1609723" y="2505075"/>
            <a:ext cx="4416552" cy="3684588"/>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5" name="Text Placeholder 4"/>
          <p:cNvSpPr>
            <a:spLocks noGrp="1"/>
          </p:cNvSpPr>
          <p:nvPr>
            <p:ph type="body" sz="quarter" idx="3"/>
          </p:nvPr>
        </p:nvSpPr>
        <p:spPr>
          <a:xfrm>
            <a:off x="6172200" y="1681163"/>
            <a:ext cx="4419600" cy="823912"/>
          </a:xfrm>
        </p:spPr>
        <p:txBody>
          <a:bodyPr anchor="b"/>
          <a:lstStyle>
            <a:lvl1pPr marL="0" indent="0">
              <a:spcBef>
                <a:spcPts val="0"/>
              </a:spcBef>
              <a:buNone/>
              <a:defRPr sz="2400" b="1">
                <a:solidFill>
                  <a:schemeClr val="tx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t>Click to edit Master text styles</a:t>
            </a:r>
          </a:p>
        </p:txBody>
      </p:sp>
      <p:sp>
        <p:nvSpPr>
          <p:cNvPr id="6" name="Content Placeholder 5"/>
          <p:cNvSpPr>
            <a:spLocks noGrp="1"/>
          </p:cNvSpPr>
          <p:nvPr>
            <p:ph sz="quarter" idx="4"/>
          </p:nvPr>
        </p:nvSpPr>
        <p:spPr>
          <a:xfrm>
            <a:off x="6172200" y="2505075"/>
            <a:ext cx="4419600" cy="3684588"/>
          </a:xfrm>
        </p:spPr>
        <p:txBody>
          <a:bodyPr/>
          <a:lstStyle/>
          <a:p>
            <a:pPr lvl="0"/>
            <a:r>
              <a:t>Click to edit Master text styles</a:t>
            </a:r>
          </a:p>
          <a:p>
            <a:pPr lvl="1"/>
            <a:r>
              <a:t>Second level</a:t>
            </a:r>
          </a:p>
          <a:p>
            <a:pPr lvl="2"/>
            <a:r>
              <a:t>Third level</a:t>
            </a:r>
          </a:p>
          <a:p>
            <a:pPr lvl="3"/>
            <a:r>
              <a:t>Fourth level</a:t>
            </a:r>
          </a:p>
          <a:p>
            <a:pPr lvl="4"/>
            <a:r>
              <a:t>Fifth level</a:t>
            </a:r>
          </a:p>
        </p:txBody>
      </p:sp>
      <p:sp>
        <p:nvSpPr>
          <p:cNvPr id="7" name="Date Placeholder 6"/>
          <p:cNvSpPr>
            <a:spLocks noGrp="1"/>
          </p:cNvSpPr>
          <p:nvPr>
            <p:ph type="dt" sz="half" idx="10"/>
          </p:nvPr>
        </p:nvSpPr>
        <p:spPr/>
        <p:txBody>
          <a:bodyPr/>
          <a:lstStyle/>
          <a:p>
            <a:fld id="{92CF9EDA-EF7F-4053-A92F-D9BF34460A26}" type="datetime1">
              <a:rPr lang="en-US" smtClean="0"/>
              <a:t>12/21/20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3733475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Click to edit Master title style</a:t>
            </a:r>
          </a:p>
        </p:txBody>
      </p:sp>
      <p:sp>
        <p:nvSpPr>
          <p:cNvPr id="3" name="Date Placeholder 2"/>
          <p:cNvSpPr>
            <a:spLocks noGrp="1"/>
          </p:cNvSpPr>
          <p:nvPr>
            <p:ph type="dt" sz="half" idx="10"/>
          </p:nvPr>
        </p:nvSpPr>
        <p:spPr/>
        <p:txBody>
          <a:bodyPr/>
          <a:lstStyle/>
          <a:p>
            <a:fld id="{84D4D478-3BCD-44CD-A7AD-5A32591E3B74}" type="datetime1">
              <a:rPr lang="en-US" smtClean="0"/>
              <a:t>12/21/20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341596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bwMode="white"/>
        <p:txBody>
          <a:bodyPr/>
          <a:lstStyle>
            <a:lvl1pPr>
              <a:defRPr>
                <a:solidFill>
                  <a:schemeClr val="tx1">
                    <a:lumMod val="65000"/>
                  </a:schemeClr>
                </a:solidFill>
              </a:defRPr>
            </a:lvl1pPr>
          </a:lstStyle>
          <a:p>
            <a:fld id="{EA0D14F4-6EF6-4C80-A245-8F02EBC5FCE9}" type="datetime1">
              <a:rPr lang="en-US" smtClean="0"/>
              <a:t>12/21/20</a:t>
            </a:fld>
            <a:endParaRPr/>
          </a:p>
        </p:txBody>
      </p:sp>
      <p:sp>
        <p:nvSpPr>
          <p:cNvPr id="3" name="Footer Placeholder 2"/>
          <p:cNvSpPr>
            <a:spLocks noGrp="1"/>
          </p:cNvSpPr>
          <p:nvPr>
            <p:ph type="ftr" sz="quarter" idx="11"/>
          </p:nvPr>
        </p:nvSpPr>
        <p:spPr bwMode="white"/>
        <p:txBody>
          <a:bodyPr/>
          <a:lstStyle>
            <a:lvl1pPr>
              <a:defRPr>
                <a:solidFill>
                  <a:schemeClr val="tx1">
                    <a:lumMod val="65000"/>
                  </a:schemeClr>
                </a:solidFill>
              </a:defRPr>
            </a:lvl1pPr>
          </a:lstStyle>
          <a:p>
            <a:endParaRPr/>
          </a:p>
        </p:txBody>
      </p:sp>
      <p:sp>
        <p:nvSpPr>
          <p:cNvPr id="4" name="Slide Number Placeholder 3"/>
          <p:cNvSpPr>
            <a:spLocks noGrp="1"/>
          </p:cNvSpPr>
          <p:nvPr>
            <p:ph type="sldNum" sz="quarter" idx="12"/>
          </p:nvPr>
        </p:nvSpPr>
        <p:spPr bwMode="white"/>
        <p:txBody>
          <a:bodyPr/>
          <a:lstStyle>
            <a:lvl1pPr>
              <a:defRPr>
                <a:solidFill>
                  <a:schemeClr val="tx1">
                    <a:lumMod val="65000"/>
                  </a:schemeClr>
                </a:solidFill>
              </a:defRPr>
            </a:lvl1pPr>
          </a:lstStyle>
          <a:p>
            <a:fld id="{29927BEA-0E01-4643-B2DE-F82012A02F29}" type="slidenum">
              <a:rPr/>
              <a:pPr/>
              <a:t>‹#›</a:t>
            </a:fld>
            <a:endParaRPr/>
          </a:p>
        </p:txBody>
      </p:sp>
    </p:spTree>
    <p:extLst>
      <p:ext uri="{BB962C8B-B14F-4D97-AF65-F5344CB8AC3E}">
        <p14:creationId xmlns:p14="http://schemas.microsoft.com/office/powerpoint/2010/main" val="466977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200"/>
            </a:lvl1pPr>
          </a:lstStyle>
          <a:p>
            <a:r>
              <a:t>Click to edit Master title style</a:t>
            </a:r>
          </a:p>
        </p:txBody>
      </p:sp>
      <p:sp>
        <p:nvSpPr>
          <p:cNvPr id="3" name="Content Placeholder 2"/>
          <p:cNvSpPr>
            <a:spLocks noGrp="1"/>
          </p:cNvSpPr>
          <p:nvPr>
            <p:ph idx="1"/>
          </p:nvPr>
        </p:nvSpPr>
        <p:spPr>
          <a:xfrm>
            <a:off x="1600200" y="2171700"/>
            <a:ext cx="5707038" cy="40005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t>Click to edit Master text styles</a:t>
            </a:r>
          </a:p>
          <a:p>
            <a:pPr lvl="1"/>
            <a:r>
              <a:t>Second level</a:t>
            </a:r>
          </a:p>
          <a:p>
            <a:pPr lvl="2"/>
            <a:r>
              <a:t>Third level</a:t>
            </a:r>
          </a:p>
          <a:p>
            <a:pPr lvl="3"/>
            <a:r>
              <a:t>Fourth level</a:t>
            </a:r>
          </a:p>
          <a:p>
            <a:pPr lvl="4"/>
            <a:r>
              <a:t>Fifth level</a:t>
            </a:r>
          </a:p>
        </p:txBody>
      </p:sp>
      <p:sp>
        <p:nvSpPr>
          <p:cNvPr id="4" name="Text Placeholder 3"/>
          <p:cNvSpPr>
            <a:spLocks noGrp="1"/>
          </p:cNvSpPr>
          <p:nvPr>
            <p:ph type="body" sz="half" idx="2"/>
          </p:nvPr>
        </p:nvSpPr>
        <p:spPr>
          <a:xfrm>
            <a:off x="7509895" y="2171700"/>
            <a:ext cx="3081905" cy="4000500"/>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t>Click to edit Master text styles</a:t>
            </a:r>
          </a:p>
        </p:txBody>
      </p:sp>
      <p:sp>
        <p:nvSpPr>
          <p:cNvPr id="5" name="Date Placeholder 4"/>
          <p:cNvSpPr>
            <a:spLocks noGrp="1"/>
          </p:cNvSpPr>
          <p:nvPr>
            <p:ph type="dt" sz="half" idx="10"/>
          </p:nvPr>
        </p:nvSpPr>
        <p:spPr/>
        <p:txBody>
          <a:bodyPr/>
          <a:lstStyle/>
          <a:p>
            <a:fld id="{334F62D9-F501-4235-ADDA-F4C7845A9B9F}" type="datetime1">
              <a:rPr lang="en-US" smtClean="0"/>
              <a:t>12/21/20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9927BEA-0E01-4643-B2DE-F82012A02F29}" type="slidenum">
              <a:rPr/>
              <a:t>‹#›</a:t>
            </a:fld>
            <a:endParaRPr/>
          </a:p>
        </p:txBody>
      </p:sp>
    </p:spTree>
    <p:extLst>
      <p:ext uri="{BB962C8B-B14F-4D97-AF65-F5344CB8AC3E}">
        <p14:creationId xmlns:p14="http://schemas.microsoft.com/office/powerpoint/2010/main" val="425515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p:nvPicPr>
        <p:blipFill>
          <a:blip r:embed="rId14">
            <a:extLst>
              <a:ext uri="{28A0092B-C50C-407E-A947-70E740481C1C}">
                <a14:useLocalDpi xmlns:a14="http://schemas.microsoft.com/office/drawing/2010/main"/>
              </a:ext>
            </a:extLst>
          </a:blip>
          <a:stretch>
            <a:fillRect/>
          </a:stretch>
        </p:blipFill>
        <p:spPr bwMode="auto">
          <a:xfrm>
            <a:off x="0" y="0"/>
            <a:ext cx="12192000" cy="6858000"/>
          </a:xfrm>
          <a:prstGeom prst="rect">
            <a:avLst/>
          </a:prstGeom>
        </p:spPr>
      </p:pic>
      <p:sp>
        <p:nvSpPr>
          <p:cNvPr id="2" name="Title Placeholder 1"/>
          <p:cNvSpPr>
            <a:spLocks noGrp="1"/>
          </p:cNvSpPr>
          <p:nvPr>
            <p:ph type="title"/>
          </p:nvPr>
        </p:nvSpPr>
        <p:spPr bwMode="white">
          <a:xfrm>
            <a:off x="1600200" y="295562"/>
            <a:ext cx="8991600" cy="1008247"/>
          </a:xfrm>
          <a:prstGeom prst="rect">
            <a:avLst/>
          </a:prstGeom>
        </p:spPr>
        <p:txBody>
          <a:bodyPr vert="horz" lIns="0" tIns="45720" rIns="0" bIns="45720" rtlCol="0" anchor="ctr">
            <a:normAutofit/>
          </a:bodyPr>
          <a:lstStyle/>
          <a:p>
            <a:r>
              <a:t>Click to edit Master title style</a:t>
            </a:r>
          </a:p>
        </p:txBody>
      </p:sp>
      <p:sp>
        <p:nvSpPr>
          <p:cNvPr id="3" name="Text Placeholder 2"/>
          <p:cNvSpPr>
            <a:spLocks noGrp="1"/>
          </p:cNvSpPr>
          <p:nvPr>
            <p:ph type="body" idx="1"/>
          </p:nvPr>
        </p:nvSpPr>
        <p:spPr>
          <a:xfrm>
            <a:off x="1609725" y="2171700"/>
            <a:ext cx="8991600" cy="4000500"/>
          </a:xfrm>
          <a:prstGeom prst="rect">
            <a:avLst/>
          </a:prstGeom>
        </p:spPr>
        <p:txBody>
          <a:bodyPr vert="horz" lIns="0" tIns="45720" rIns="0" bIns="45720" rtlCol="0">
            <a:normAutofit/>
          </a:bodyPr>
          <a:lstStyle/>
          <a:p>
            <a:pPr lvl="0"/>
            <a:r>
              <a:t>Click to edit Master text styles</a:t>
            </a:r>
          </a:p>
          <a:p>
            <a:pPr lvl="1"/>
            <a:r>
              <a:t>Second level</a:t>
            </a:r>
          </a:p>
          <a:p>
            <a:pPr lvl="2"/>
            <a:r>
              <a:t>Third level</a:t>
            </a:r>
          </a:p>
          <a:p>
            <a:pPr lvl="3"/>
            <a:r>
              <a:t>Fourth level</a:t>
            </a:r>
          </a:p>
          <a:p>
            <a:pPr lvl="4"/>
            <a:r>
              <a:t>Fifth level</a:t>
            </a:r>
          </a:p>
          <a:p>
            <a:pPr lvl="5"/>
            <a:r>
              <a:t>Sixth level</a:t>
            </a:r>
          </a:p>
          <a:p>
            <a:pPr lvl="6"/>
            <a:r>
              <a:t>Seventh level</a:t>
            </a:r>
          </a:p>
          <a:p>
            <a:pPr lvl="7"/>
            <a:r>
              <a:t>Eighth level</a:t>
            </a:r>
          </a:p>
          <a:p>
            <a:pPr lvl="8"/>
            <a:r>
              <a:t>Ninth level</a:t>
            </a:r>
          </a:p>
        </p:txBody>
      </p:sp>
      <p:sp>
        <p:nvSpPr>
          <p:cNvPr id="4" name="Date Placeholder 3"/>
          <p:cNvSpPr>
            <a:spLocks noGrp="1"/>
          </p:cNvSpPr>
          <p:nvPr>
            <p:ph type="dt" sz="half" idx="2"/>
          </p:nvPr>
        </p:nvSpPr>
        <p:spPr>
          <a:xfrm>
            <a:off x="6796151" y="6511119"/>
            <a:ext cx="2651162" cy="275839"/>
          </a:xfrm>
          <a:prstGeom prst="rect">
            <a:avLst/>
          </a:prstGeom>
        </p:spPr>
        <p:txBody>
          <a:bodyPr vert="horz" lIns="91440" tIns="45720" rIns="91440" bIns="45720" rtlCol="0" anchor="b"/>
          <a:lstStyle>
            <a:lvl1pPr algn="r">
              <a:defRPr sz="800">
                <a:solidFill>
                  <a:schemeClr val="bg1">
                    <a:lumMod val="65000"/>
                  </a:schemeClr>
                </a:solidFill>
              </a:defRPr>
            </a:lvl1pPr>
          </a:lstStyle>
          <a:p>
            <a:fld id="{27C0A8DC-7CDB-49B3-B738-FAFC09469FCF}" type="datetime1">
              <a:rPr lang="en-US" smtClean="0"/>
              <a:t>12/21/20</a:t>
            </a:fld>
            <a:endParaRPr/>
          </a:p>
        </p:txBody>
      </p:sp>
      <p:sp>
        <p:nvSpPr>
          <p:cNvPr id="5" name="Footer Placeholder 4"/>
          <p:cNvSpPr>
            <a:spLocks noGrp="1"/>
          </p:cNvSpPr>
          <p:nvPr>
            <p:ph type="ftr" sz="quarter" idx="3"/>
          </p:nvPr>
        </p:nvSpPr>
        <p:spPr>
          <a:xfrm>
            <a:off x="1609724" y="6511119"/>
            <a:ext cx="5157725" cy="275839"/>
          </a:xfrm>
          <a:prstGeom prst="rect">
            <a:avLst/>
          </a:prstGeom>
        </p:spPr>
        <p:txBody>
          <a:bodyPr vert="horz" lIns="91440" tIns="45720" rIns="91440" bIns="45720" rtlCol="0" anchor="b"/>
          <a:lstStyle>
            <a:lvl1pPr algn="l">
              <a:defRPr sz="800">
                <a:solidFill>
                  <a:schemeClr val="bg1">
                    <a:lumMod val="65000"/>
                  </a:schemeClr>
                </a:solidFill>
              </a:defRPr>
            </a:lvl1pPr>
          </a:lstStyle>
          <a:p>
            <a:endParaRPr/>
          </a:p>
        </p:txBody>
      </p:sp>
      <p:sp>
        <p:nvSpPr>
          <p:cNvPr id="6" name="Slide Number Placeholder 5"/>
          <p:cNvSpPr>
            <a:spLocks noGrp="1"/>
          </p:cNvSpPr>
          <p:nvPr>
            <p:ph type="sldNum" sz="quarter" idx="4"/>
          </p:nvPr>
        </p:nvSpPr>
        <p:spPr>
          <a:xfrm>
            <a:off x="11076214" y="6317673"/>
            <a:ext cx="1115786" cy="540327"/>
          </a:xfrm>
          <a:prstGeom prst="rect">
            <a:avLst/>
          </a:prstGeom>
        </p:spPr>
        <p:txBody>
          <a:bodyPr vert="horz" lIns="91440" tIns="45720" rIns="91440" bIns="45720" rtlCol="0" anchor="b"/>
          <a:lstStyle>
            <a:lvl1pPr algn="r">
              <a:defRPr sz="1600" b="1">
                <a:solidFill>
                  <a:schemeClr val="bg1">
                    <a:lumMod val="65000"/>
                  </a:schemeClr>
                </a:solidFill>
              </a:defRPr>
            </a:lvl1pPr>
          </a:lstStyle>
          <a:p>
            <a:fld id="{29927BEA-0E01-4643-B2DE-F82012A02F29}" type="slidenum">
              <a:rPr lang="en-US" smtClean="0"/>
              <a:pPr/>
              <a:t>‹#›</a:t>
            </a:fld>
            <a:endParaRPr lang="en-US" dirty="0"/>
          </a:p>
        </p:txBody>
      </p:sp>
    </p:spTree>
    <p:extLst>
      <p:ext uri="{BB962C8B-B14F-4D97-AF65-F5344CB8AC3E}">
        <p14:creationId xmlns:p14="http://schemas.microsoft.com/office/powerpoint/2010/main" val="18052200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200" kern="1200">
          <a:solidFill>
            <a:schemeClr val="bg1"/>
          </a:solidFill>
          <a:latin typeface="+mj-lt"/>
          <a:ea typeface="+mj-ea"/>
          <a:cs typeface="+mj-cs"/>
        </a:defRPr>
      </a:lvl1pPr>
    </p:titleStyle>
    <p:bodyStyle>
      <a:lvl1pPr marL="210312" indent="-210312" algn="l" defTabSz="914400" rtl="0" eaLnBrk="1" latinLnBrk="0" hangingPunct="1">
        <a:lnSpc>
          <a:spcPct val="100000"/>
        </a:lnSpc>
        <a:spcBef>
          <a:spcPts val="1200"/>
        </a:spcBef>
        <a:buFont typeface="Wingdings" panose="05000000000000000000" pitchFamily="2" charset="2"/>
        <a:buChar char="§"/>
        <a:defRPr sz="2000" kern="1200">
          <a:solidFill>
            <a:schemeClr val="tx2"/>
          </a:solidFill>
          <a:latin typeface="+mn-lt"/>
          <a:ea typeface="+mn-ea"/>
          <a:cs typeface="+mn-cs"/>
        </a:defRPr>
      </a:lvl1pPr>
      <a:lvl2pPr marL="667512" indent="-155448" algn="l" defTabSz="914400" rtl="0" eaLnBrk="1" latinLnBrk="0" hangingPunct="1">
        <a:lnSpc>
          <a:spcPct val="100000"/>
        </a:lnSpc>
        <a:spcBef>
          <a:spcPts val="600"/>
        </a:spcBef>
        <a:buSzPct val="80000"/>
        <a:buFont typeface="Wingdings" panose="05000000000000000000" pitchFamily="2" charset="2"/>
        <a:buChar char="§"/>
        <a:defRPr sz="1800" kern="1200">
          <a:solidFill>
            <a:schemeClr val="tx2"/>
          </a:solidFill>
          <a:latin typeface="+mn-lt"/>
          <a:ea typeface="+mn-ea"/>
          <a:cs typeface="+mn-cs"/>
        </a:defRPr>
      </a:lvl2pPr>
      <a:lvl3pPr marL="1124712" indent="-155448" algn="l" defTabSz="914400" rtl="0" eaLnBrk="1" latinLnBrk="0" hangingPunct="1">
        <a:lnSpc>
          <a:spcPct val="100000"/>
        </a:lnSpc>
        <a:spcBef>
          <a:spcPts val="600"/>
        </a:spcBef>
        <a:buFont typeface="Wingdings" panose="05000000000000000000" pitchFamily="2" charset="2"/>
        <a:buChar char="§"/>
        <a:defRPr sz="1600" kern="1200">
          <a:solidFill>
            <a:schemeClr val="tx2"/>
          </a:solidFill>
          <a:latin typeface="+mn-lt"/>
          <a:ea typeface="+mn-ea"/>
          <a:cs typeface="+mn-cs"/>
        </a:defRPr>
      </a:lvl3pPr>
      <a:lvl4pPr marL="1581912" indent="-155448" algn="l" defTabSz="914400" rtl="0" eaLnBrk="1" latinLnBrk="0" hangingPunct="1">
        <a:lnSpc>
          <a:spcPct val="100000"/>
        </a:lnSpc>
        <a:spcBef>
          <a:spcPts val="600"/>
        </a:spcBef>
        <a:buFont typeface="Wingdings" panose="05000000000000000000" pitchFamily="2" charset="2"/>
        <a:buChar char="§"/>
        <a:defRPr sz="1400" kern="1200">
          <a:solidFill>
            <a:schemeClr val="tx2"/>
          </a:solidFill>
          <a:latin typeface="+mn-lt"/>
          <a:ea typeface="+mn-ea"/>
          <a:cs typeface="+mn-cs"/>
        </a:defRPr>
      </a:lvl4pPr>
      <a:lvl5pPr marL="2039112" indent="-155448" algn="l" defTabSz="914400" rtl="0" eaLnBrk="1" latinLnBrk="0" hangingPunct="1">
        <a:lnSpc>
          <a:spcPct val="100000"/>
        </a:lnSpc>
        <a:spcBef>
          <a:spcPts val="600"/>
        </a:spcBef>
        <a:buSzPct val="80000"/>
        <a:buFont typeface="Wingdings" panose="05000000000000000000" pitchFamily="2" charset="2"/>
        <a:buChar char="§"/>
        <a:defRPr sz="1400" kern="1200">
          <a:solidFill>
            <a:schemeClr val="tx2"/>
          </a:solidFill>
          <a:latin typeface="+mn-lt"/>
          <a:ea typeface="+mn-ea"/>
          <a:cs typeface="+mn-cs"/>
        </a:defRPr>
      </a:lvl5pPr>
      <a:lvl6pPr marL="2496312" indent="-155448" algn="l" defTabSz="914400" rtl="0" eaLnBrk="1" latinLnBrk="0" hangingPunct="1">
        <a:lnSpc>
          <a:spcPct val="100000"/>
        </a:lnSpc>
        <a:spcBef>
          <a:spcPts val="600"/>
        </a:spcBef>
        <a:buSzPct val="80000"/>
        <a:buFont typeface="Wingdings" panose="05000000000000000000" pitchFamily="2" charset="2"/>
        <a:buChar char="§"/>
        <a:defRPr sz="1400" kern="1200">
          <a:solidFill>
            <a:schemeClr val="tx2"/>
          </a:solidFill>
          <a:latin typeface="+mn-lt"/>
          <a:ea typeface="+mn-ea"/>
          <a:cs typeface="+mn-cs"/>
        </a:defRPr>
      </a:lvl6pPr>
      <a:lvl7pPr marL="2953512" indent="-155448" algn="l" defTabSz="914400" rtl="0" eaLnBrk="1" latinLnBrk="0" hangingPunct="1">
        <a:lnSpc>
          <a:spcPct val="100000"/>
        </a:lnSpc>
        <a:spcBef>
          <a:spcPts val="600"/>
        </a:spcBef>
        <a:buSzPct val="80000"/>
        <a:buFont typeface="Wingdings" panose="05000000000000000000" pitchFamily="2" charset="2"/>
        <a:buChar char="§"/>
        <a:defRPr sz="1400" kern="1200">
          <a:solidFill>
            <a:schemeClr val="tx2"/>
          </a:solidFill>
          <a:latin typeface="+mn-lt"/>
          <a:ea typeface="+mn-ea"/>
          <a:cs typeface="+mn-cs"/>
        </a:defRPr>
      </a:lvl7pPr>
      <a:lvl8pPr marL="3410712" indent="-155448" algn="l" defTabSz="914400" rtl="0" eaLnBrk="1" latinLnBrk="0" hangingPunct="1">
        <a:lnSpc>
          <a:spcPct val="100000"/>
        </a:lnSpc>
        <a:spcBef>
          <a:spcPts val="600"/>
        </a:spcBef>
        <a:buSzPct val="80000"/>
        <a:buFont typeface="Wingdings" panose="05000000000000000000" pitchFamily="2" charset="2"/>
        <a:buChar char="§"/>
        <a:defRPr sz="1400" kern="1200">
          <a:solidFill>
            <a:schemeClr val="tx2"/>
          </a:solidFill>
          <a:latin typeface="+mn-lt"/>
          <a:ea typeface="+mn-ea"/>
          <a:cs typeface="+mn-cs"/>
        </a:defRPr>
      </a:lvl8pPr>
      <a:lvl9pPr marL="3867912" indent="-155448" algn="l" defTabSz="914400" rtl="0" eaLnBrk="1" latinLnBrk="0" hangingPunct="1">
        <a:lnSpc>
          <a:spcPct val="100000"/>
        </a:lnSpc>
        <a:spcBef>
          <a:spcPts val="600"/>
        </a:spcBef>
        <a:buSzPct val="80000"/>
        <a:buFont typeface="Wingdings" panose="05000000000000000000" pitchFamily="2" charset="2"/>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68">
          <p15:clr>
            <a:srgbClr val="F26B43"/>
          </p15:clr>
        </p15:guide>
        <p15:guide id="2" pos="6672">
          <p15:clr>
            <a:srgbClr val="F26B43"/>
          </p15:clr>
        </p15:guide>
        <p15:guide id="3" pos="1008">
          <p15:clr>
            <a:srgbClr val="F26B43"/>
          </p15:clr>
        </p15:guide>
        <p15:guide id="4"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4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810" y="3144032"/>
            <a:ext cx="9218170" cy="1427967"/>
          </a:xfrm>
        </p:spPr>
        <p:txBody>
          <a:bodyPr>
            <a:normAutofit fontScale="90000"/>
          </a:bodyPr>
          <a:lstStyle/>
          <a:p>
            <a:r>
              <a:rPr lang="es-CO" sz="4400" b="1" dirty="0">
                <a:solidFill>
                  <a:schemeClr val="tx1"/>
                </a:solidFill>
                <a:latin typeface="Mongolian Baiti" panose="03000500000000000000" pitchFamily="66" charset="0"/>
              </a:rPr>
              <a:t>LA IMPORTANCIA DE LA ASISTENCIA REGULAR A LA ESCUELA</a:t>
            </a:r>
          </a:p>
        </p:txBody>
      </p:sp>
      <p:sp>
        <p:nvSpPr>
          <p:cNvPr id="3" name="Subtitle 2"/>
          <p:cNvSpPr>
            <a:spLocks noGrp="1"/>
          </p:cNvSpPr>
          <p:nvPr>
            <p:ph type="subTitle" idx="1"/>
          </p:nvPr>
        </p:nvSpPr>
        <p:spPr>
          <a:xfrm>
            <a:off x="1449336" y="4799321"/>
            <a:ext cx="8382000" cy="650009"/>
          </a:xfrm>
        </p:spPr>
        <p:txBody>
          <a:bodyPr>
            <a:normAutofit/>
          </a:bodyPr>
          <a:lstStyle/>
          <a:p>
            <a:r>
              <a:rPr lang="es-CO" sz="3200" b="1" i="1" dirty="0">
                <a:solidFill>
                  <a:schemeClr val="accent1">
                    <a:lumMod val="50000"/>
                  </a:schemeClr>
                </a:solidFill>
                <a:latin typeface="Californian FB" panose="0207040306080B030204" pitchFamily="18" charset="0"/>
              </a:rPr>
              <a:t>Comité Asesor para Aprendices de Inglés</a:t>
            </a:r>
          </a:p>
        </p:txBody>
      </p:sp>
      <p:pic>
        <p:nvPicPr>
          <p:cNvPr id="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306253" y="1512145"/>
            <a:ext cx="4090987" cy="1411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2362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65671" y="310216"/>
            <a:ext cx="8991600" cy="1008247"/>
          </a:xfrm>
        </p:spPr>
        <p:txBody>
          <a:bodyPr>
            <a:normAutofit/>
          </a:bodyPr>
          <a:lstStyle/>
          <a:p>
            <a:r>
              <a:rPr lang="es-CO" sz="3600" dirty="0">
                <a:latin typeface="Times New Roman" panose="02020603050405020304" pitchFamily="18" charset="0"/>
              </a:rPr>
              <a:t>BENEFICIOS A LARGO PLAZO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8666851"/>
              </p:ext>
            </p:extLst>
          </p:nvPr>
        </p:nvGraphicFramePr>
        <p:xfrm>
          <a:off x="128552" y="1336517"/>
          <a:ext cx="11813059" cy="45539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29927BEA-0E01-4643-B2DE-F82012A02F29}" type="slidenum">
              <a:rPr lang="en-US" smtClean="0"/>
              <a:t>10</a:t>
            </a:fld>
            <a:endParaRPr lang="es-CO" dirty="0"/>
          </a:p>
        </p:txBody>
      </p:sp>
      <p:graphicFrame>
        <p:nvGraphicFramePr>
          <p:cNvPr id="11" name="Chart 10"/>
          <p:cNvGraphicFramePr/>
          <p:nvPr>
            <p:extLst>
              <p:ext uri="{D42A27DB-BD31-4B8C-83A1-F6EECF244321}">
                <p14:modId xmlns:p14="http://schemas.microsoft.com/office/powerpoint/2010/main" val="3078815119"/>
              </p:ext>
            </p:extLst>
          </p:nvPr>
        </p:nvGraphicFramePr>
        <p:xfrm>
          <a:off x="988325" y="1745671"/>
          <a:ext cx="10087889" cy="4282827"/>
        </p:xfrm>
        <a:graphic>
          <a:graphicData uri="http://schemas.openxmlformats.org/drawingml/2006/chart">
            <c:chart xmlns:c="http://schemas.openxmlformats.org/drawingml/2006/chart" xmlns:r="http://schemas.openxmlformats.org/officeDocument/2006/relationships" r:id="rId8"/>
          </a:graphicData>
        </a:graphic>
      </p:graphicFrame>
      <p:sp>
        <p:nvSpPr>
          <p:cNvPr id="15" name="Rectangle 14"/>
          <p:cNvSpPr/>
          <p:nvPr/>
        </p:nvSpPr>
        <p:spPr>
          <a:xfrm>
            <a:off x="3908989" y="6037542"/>
            <a:ext cx="4567402" cy="400110"/>
          </a:xfrm>
          <a:prstGeom prst="rect">
            <a:avLst/>
          </a:prstGeom>
        </p:spPr>
        <p:txBody>
          <a:bodyPr wrap="square">
            <a:spAutoFit/>
          </a:bodyPr>
          <a:lstStyle/>
          <a:p>
            <a:pPr algn="ctr">
              <a:spcBef>
                <a:spcPts val="0"/>
              </a:spcBef>
            </a:pPr>
            <a:r>
              <a:rPr lang="es-CO" sz="2000" b="1" dirty="0">
                <a:latin typeface="+mj-lt"/>
              </a:rPr>
              <a:t>Ausencias por semestre</a:t>
            </a:r>
            <a:endParaRPr lang="es-CO" sz="2000" b="1" dirty="0">
              <a:latin typeface="+mj-lt"/>
              <a:cs typeface="Arabic Typesetting" panose="03020402040406030203" pitchFamily="66" charset="-78"/>
            </a:endParaRPr>
          </a:p>
        </p:txBody>
      </p:sp>
      <p:sp>
        <p:nvSpPr>
          <p:cNvPr id="16" name="Rectangle 15"/>
          <p:cNvSpPr/>
          <p:nvPr/>
        </p:nvSpPr>
        <p:spPr>
          <a:xfrm>
            <a:off x="-1" y="6298714"/>
            <a:ext cx="3908989" cy="430887"/>
          </a:xfrm>
          <a:prstGeom prst="rect">
            <a:avLst/>
          </a:prstGeom>
        </p:spPr>
        <p:txBody>
          <a:bodyPr wrap="square">
            <a:spAutoFit/>
          </a:bodyPr>
          <a:lstStyle/>
          <a:p>
            <a:pPr>
              <a:spcBef>
                <a:spcPts val="0"/>
              </a:spcBef>
            </a:pPr>
            <a:r>
              <a:rPr lang="es-CO" sz="1100" b="1" dirty="0">
                <a:latin typeface="+mj-lt"/>
              </a:rPr>
              <a:t>Fuentes:  El Consorcio de Investigaciones de la Escuela de Chicago en la Universidad de Chicago</a:t>
            </a:r>
            <a:endParaRPr lang="es-CO" sz="1100" b="1" dirty="0">
              <a:latin typeface="+mj-lt"/>
              <a:cs typeface="Arabic Typesetting" panose="03020402040406030203" pitchFamily="66" charset="-78"/>
            </a:endParaRPr>
          </a:p>
        </p:txBody>
      </p:sp>
    </p:spTree>
    <p:extLst>
      <p:ext uri="{BB962C8B-B14F-4D97-AF65-F5344CB8AC3E}">
        <p14:creationId xmlns:p14="http://schemas.microsoft.com/office/powerpoint/2010/main" val="10616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43495" y="310216"/>
            <a:ext cx="8991600" cy="1008247"/>
          </a:xfrm>
        </p:spPr>
        <p:txBody>
          <a:bodyPr>
            <a:normAutofit/>
          </a:bodyPr>
          <a:lstStyle/>
          <a:p>
            <a:r>
              <a:rPr lang="es-CO" sz="3600" dirty="0">
                <a:latin typeface="Times New Roman" panose="02020603050405020304" pitchFamily="18" charset="0"/>
              </a:rPr>
              <a:t>BENEFICIOS A LARGO PLAZO</a:t>
            </a:r>
          </a:p>
        </p:txBody>
      </p:sp>
      <p:pic>
        <p:nvPicPr>
          <p:cNvPr id="409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9290"/>
          <a:stretch/>
        </p:blipFill>
        <p:spPr bwMode="auto">
          <a:xfrm>
            <a:off x="1022793" y="1996464"/>
            <a:ext cx="2894299" cy="351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71535" y="1855186"/>
            <a:ext cx="6861590" cy="479107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239376" y="5694848"/>
            <a:ext cx="4567402" cy="938719"/>
          </a:xfrm>
          <a:prstGeom prst="rect">
            <a:avLst/>
          </a:prstGeom>
        </p:spPr>
        <p:txBody>
          <a:bodyPr wrap="square">
            <a:normAutofit fontScale="77500" lnSpcReduction="20000"/>
          </a:bodyPr>
          <a:lstStyle/>
          <a:p>
            <a:pPr algn="ctr">
              <a:spcBef>
                <a:spcPts val="0"/>
              </a:spcBef>
            </a:pPr>
            <a:r>
              <a:rPr lang="es-CO" sz="5500" b="1" dirty="0">
                <a:latin typeface="Arabic Typesetting" panose="03020402040406030203" pitchFamily="66" charset="-78"/>
              </a:rPr>
              <a:t>¡Graduación universitaria!</a:t>
            </a:r>
          </a:p>
        </p:txBody>
      </p:sp>
      <p:sp>
        <p:nvSpPr>
          <p:cNvPr id="2" name="Slide Number Placeholder 1"/>
          <p:cNvSpPr>
            <a:spLocks noGrp="1"/>
          </p:cNvSpPr>
          <p:nvPr>
            <p:ph type="sldNum" sz="quarter" idx="12"/>
          </p:nvPr>
        </p:nvSpPr>
        <p:spPr/>
        <p:txBody>
          <a:bodyPr/>
          <a:lstStyle/>
          <a:p>
            <a:fld id="{29927BEA-0E01-4643-B2DE-F82012A02F29}" type="slidenum">
              <a:rPr lang="en-US" smtClean="0"/>
              <a:t>11</a:t>
            </a:fld>
            <a:endParaRPr lang="es-CO" dirty="0"/>
          </a:p>
        </p:txBody>
      </p:sp>
    </p:spTree>
    <p:extLst>
      <p:ext uri="{BB962C8B-B14F-4D97-AF65-F5344CB8AC3E}">
        <p14:creationId xmlns:p14="http://schemas.microsoft.com/office/powerpoint/2010/main" val="1750030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160119" y="2680767"/>
            <a:ext cx="1911998" cy="2057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s-CO" sz="3600" b="1" dirty="0">
                <a:latin typeface="Californian FB" panose="0207040306080B030204" pitchFamily="18" charset="0"/>
              </a:rPr>
              <a:t>OBJETIVOS</a:t>
            </a:r>
          </a:p>
        </p:txBody>
      </p:sp>
      <p:sp>
        <p:nvSpPr>
          <p:cNvPr id="6" name="Shape 341"/>
          <p:cNvSpPr txBox="1">
            <a:spLocks/>
          </p:cNvSpPr>
          <p:nvPr/>
        </p:nvSpPr>
        <p:spPr>
          <a:xfrm>
            <a:off x="691980" y="2139778"/>
            <a:ext cx="9468139" cy="4588826"/>
          </a:xfrm>
          <a:prstGeom prst="rect">
            <a:avLst/>
          </a:prstGeom>
          <a:noFill/>
          <a:ln>
            <a:noFill/>
          </a:ln>
        </p:spPr>
        <p:txBody>
          <a:bodyPr vert="horz" lIns="91425" tIns="45700" rIns="91425" bIns="45700" rtlCol="0" anchor="t" anchorCtr="0">
            <a:normAutofit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Entender la importancia y los beneficios de la asistencia regular a la escuela </a:t>
            </a:r>
          </a:p>
          <a:p>
            <a:pPr marL="228600" indent="-228600">
              <a:spcBef>
                <a:spcPts val="0"/>
              </a:spcBef>
              <a:buClr>
                <a:schemeClr val="tx1"/>
              </a:buClr>
              <a:buFont typeface="+mj-lt"/>
              <a:buAutoNum type="arabicPeriod"/>
            </a:pPr>
            <a:endParaRPr lang="es-CO"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Discutir los motivos por qué los estudiantes faltan a la escuela</a:t>
            </a:r>
          </a:p>
          <a:p>
            <a:pPr marL="228600" indent="-228600">
              <a:spcBef>
                <a:spcPts val="0"/>
              </a:spcBef>
              <a:buClr>
                <a:schemeClr val="tx1"/>
              </a:buClr>
              <a:buFont typeface="+mj-lt"/>
              <a:buAutoNum type="arabicPeriod"/>
            </a:pPr>
            <a:endParaRPr lang="es-CO"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Entender las ausencias justificadas, el ausentismo crónico y sus efectos</a:t>
            </a:r>
          </a:p>
          <a:p>
            <a:pPr>
              <a:spcBef>
                <a:spcPts val="720"/>
              </a:spcBef>
              <a:buClr>
                <a:schemeClr val="tx1"/>
              </a:buClr>
              <a:buFont typeface="+mj-lt"/>
              <a:buAutoNum type="arabicPeriod"/>
            </a:pPr>
            <a:endParaRPr lang="es-CO"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Revisar las maneras cómo las escuelas y los padres pueden apoyarse </a:t>
            </a:r>
          </a:p>
          <a:p>
            <a:pPr marL="0" indent="0">
              <a:spcBef>
                <a:spcPts val="720"/>
              </a:spcBef>
              <a:buClr>
                <a:schemeClr val="tx1"/>
              </a:buClr>
              <a:buNone/>
            </a:pPr>
            <a:endParaRPr lang="es-CO" sz="1100" b="1" dirty="0">
              <a:latin typeface="Californian FB" panose="0207040306080B030204" pitchFamily="18" charset="0"/>
              <a:ea typeface="Calibri"/>
              <a:cs typeface="Times New Roman" panose="02020603050405020304" pitchFamily="18" charset="0"/>
              <a:sym typeface="Calibri"/>
            </a:endParaRPr>
          </a:p>
          <a:p>
            <a:pPr marL="0" indent="0">
              <a:spcBef>
                <a:spcPts val="720"/>
              </a:spcBef>
              <a:buClr>
                <a:schemeClr val="tx1"/>
              </a:buClr>
              <a:buNone/>
            </a:pPr>
            <a:r>
              <a:rPr lang="es-CO" sz="3000" b="1" dirty="0">
                <a:latin typeface="Californian FB" panose="0207040306080B030204" pitchFamily="18" charset="0"/>
                <a:sym typeface="Calibri"/>
              </a:rPr>
              <a:t>5.   Hacer recomendaciones al Consejo del Plantel Escolar</a:t>
            </a: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s-CO"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s-CO"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12</a:t>
            </a:fld>
            <a:endParaRPr lang="es-CO" dirty="0"/>
          </a:p>
        </p:txBody>
      </p:sp>
    </p:spTree>
    <p:extLst>
      <p:ext uri="{BB962C8B-B14F-4D97-AF65-F5344CB8AC3E}">
        <p14:creationId xmlns:p14="http://schemas.microsoft.com/office/powerpoint/2010/main" val="286947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68480" y="310216"/>
            <a:ext cx="8991600" cy="1008247"/>
          </a:xfrm>
        </p:spPr>
        <p:txBody>
          <a:bodyPr>
            <a:normAutofit/>
          </a:bodyPr>
          <a:lstStyle/>
          <a:p>
            <a:r>
              <a:rPr lang="es-CO" sz="3600" dirty="0">
                <a:latin typeface="Times New Roman" panose="02020603050405020304" pitchFamily="18" charset="0"/>
              </a:rPr>
              <a:t>Reflexión</a:t>
            </a:r>
          </a:p>
        </p:txBody>
      </p:sp>
      <p:pic>
        <p:nvPicPr>
          <p:cNvPr id="4098"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2809" y="1981200"/>
            <a:ext cx="5384861"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989205" y="2475839"/>
            <a:ext cx="4904818" cy="2973122"/>
          </a:xfrm>
          <a:prstGeom prst="rect">
            <a:avLst/>
          </a:prstGeom>
          <a:noFill/>
        </p:spPr>
        <p:txBody>
          <a:bodyPr wrap="square" rtlCol="0">
            <a:spAutoFit/>
          </a:bodyPr>
          <a:lstStyle/>
          <a:p>
            <a:pPr>
              <a:lnSpc>
                <a:spcPct val="90000"/>
              </a:lnSpc>
            </a:pPr>
            <a:r>
              <a:rPr lang="es-CO" sz="2800" b="1" dirty="0">
                <a:latin typeface="Californian FB" panose="0207040306080B030204" pitchFamily="18" charset="0"/>
              </a:rPr>
              <a:t>¿Cómo se está desempeñando su hijo?</a:t>
            </a:r>
          </a:p>
          <a:p>
            <a:pPr>
              <a:lnSpc>
                <a:spcPct val="90000"/>
              </a:lnSpc>
            </a:pPr>
            <a:endParaRPr lang="es-CO" sz="1600" b="1" dirty="0">
              <a:latin typeface="Californian FB" panose="0207040306080B030204" pitchFamily="18" charset="0"/>
            </a:endParaRPr>
          </a:p>
          <a:p>
            <a:pPr marL="342900" indent="-342900">
              <a:lnSpc>
                <a:spcPct val="90000"/>
              </a:lnSpc>
              <a:buFont typeface="Arial" panose="020B0604020202020204" pitchFamily="34" charset="0"/>
              <a:buChar char="•"/>
            </a:pPr>
            <a:r>
              <a:rPr lang="es-CO" sz="2800" dirty="0">
                <a:latin typeface="Californian FB" panose="0207040306080B030204" pitchFamily="18" charset="0"/>
              </a:rPr>
              <a:t>¿Cuántos días faltó su estudiante el año anterior?</a:t>
            </a:r>
          </a:p>
          <a:p>
            <a:pPr>
              <a:lnSpc>
                <a:spcPct val="90000"/>
              </a:lnSpc>
            </a:pPr>
            <a:endParaRPr lang="es-CO" sz="2400" dirty="0">
              <a:latin typeface="Californian FB" panose="0207040306080B030204" pitchFamily="18" charset="0"/>
            </a:endParaRPr>
          </a:p>
          <a:p>
            <a:pPr marL="342900" indent="-342900">
              <a:lnSpc>
                <a:spcPct val="90000"/>
              </a:lnSpc>
              <a:buFont typeface="Arial" panose="020B0604020202020204" pitchFamily="34" charset="0"/>
              <a:buChar char="•"/>
            </a:pPr>
            <a:r>
              <a:rPr lang="es-CO" sz="2800" dirty="0">
                <a:latin typeface="Californian FB" panose="0207040306080B030204" pitchFamily="18" charset="0"/>
              </a:rPr>
              <a:t>¿Ha faltado su estudiante este año? Si ha faltado, ¿cuántos días?</a:t>
            </a:r>
          </a:p>
        </p:txBody>
      </p:sp>
      <p:sp>
        <p:nvSpPr>
          <p:cNvPr id="2" name="Slide Number Placeholder 1"/>
          <p:cNvSpPr>
            <a:spLocks noGrp="1"/>
          </p:cNvSpPr>
          <p:nvPr>
            <p:ph type="sldNum" sz="quarter" idx="12"/>
          </p:nvPr>
        </p:nvSpPr>
        <p:spPr/>
        <p:txBody>
          <a:bodyPr/>
          <a:lstStyle/>
          <a:p>
            <a:fld id="{29927BEA-0E01-4643-B2DE-F82012A02F29}" type="slidenum">
              <a:rPr lang="en-US" smtClean="0"/>
              <a:t>13</a:t>
            </a:fld>
            <a:endParaRPr lang="es-CO" dirty="0"/>
          </a:p>
        </p:txBody>
      </p:sp>
    </p:spTree>
    <p:extLst>
      <p:ext uri="{BB962C8B-B14F-4D97-AF65-F5344CB8AC3E}">
        <p14:creationId xmlns:p14="http://schemas.microsoft.com/office/powerpoint/2010/main" val="411586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38665" y="310216"/>
            <a:ext cx="8991600" cy="1008247"/>
          </a:xfrm>
        </p:spPr>
        <p:txBody>
          <a:bodyPr>
            <a:normAutofit/>
          </a:bodyPr>
          <a:lstStyle/>
          <a:p>
            <a:r>
              <a:rPr lang="es-CO" sz="3600" dirty="0">
                <a:latin typeface="Times New Roman" panose="02020603050405020304" pitchFamily="18" charset="0"/>
              </a:rPr>
              <a:t>¿POR QUÉ FALTAN LOS ESTUDIANTES?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390" y="2370438"/>
            <a:ext cx="10975658" cy="3696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1730" y="2004480"/>
            <a:ext cx="1015663" cy="4428645"/>
          </a:xfrm>
          <a:prstGeom prst="rect">
            <a:avLst/>
          </a:prstGeom>
          <a:noFill/>
        </p:spPr>
        <p:txBody>
          <a:bodyPr vert="vert270" wrap="square" rtlCol="0">
            <a:normAutofit fontScale="70000" lnSpcReduction="20000"/>
          </a:bodyPr>
          <a:lstStyle/>
          <a:p>
            <a:pPr algn="ctr"/>
            <a:r>
              <a:rPr lang="es-CO" sz="5400" dirty="0">
                <a:solidFill>
                  <a:schemeClr val="bg2">
                    <a:lumMod val="25000"/>
                  </a:schemeClr>
                </a:solidFill>
                <a:latin typeface="Arabic Typesetting" panose="03020402040406030203" pitchFamily="66" charset="-78"/>
              </a:rPr>
              <a:t>Pensar-formar pares-compartir</a:t>
            </a:r>
          </a:p>
        </p:txBody>
      </p:sp>
      <p:sp>
        <p:nvSpPr>
          <p:cNvPr id="3" name="Slide Number Placeholder 2"/>
          <p:cNvSpPr>
            <a:spLocks noGrp="1"/>
          </p:cNvSpPr>
          <p:nvPr>
            <p:ph type="sldNum" sz="quarter" idx="12"/>
          </p:nvPr>
        </p:nvSpPr>
        <p:spPr/>
        <p:txBody>
          <a:bodyPr/>
          <a:lstStyle/>
          <a:p>
            <a:fld id="{29927BEA-0E01-4643-B2DE-F82012A02F29}" type="slidenum">
              <a:rPr lang="en-US" smtClean="0"/>
              <a:t>14</a:t>
            </a:fld>
            <a:endParaRPr lang="es-CO" dirty="0"/>
          </a:p>
        </p:txBody>
      </p:sp>
    </p:spTree>
    <p:extLst>
      <p:ext uri="{BB962C8B-B14F-4D97-AF65-F5344CB8AC3E}">
        <p14:creationId xmlns:p14="http://schemas.microsoft.com/office/powerpoint/2010/main" val="314653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64524" y="310216"/>
            <a:ext cx="8991600" cy="1008247"/>
          </a:xfrm>
        </p:spPr>
        <p:txBody>
          <a:bodyPr>
            <a:normAutofit/>
          </a:bodyPr>
          <a:lstStyle/>
          <a:p>
            <a:r>
              <a:rPr lang="es-CO" sz="3600" dirty="0">
                <a:latin typeface="Times New Roman" panose="02020603050405020304" pitchFamily="18" charset="0"/>
              </a:rPr>
              <a:t>¿POR QUÉ FALTAN LOS ESTUDIANTES?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711328936"/>
              </p:ext>
            </p:extLst>
          </p:nvPr>
        </p:nvGraphicFramePr>
        <p:xfrm>
          <a:off x="704335" y="2496065"/>
          <a:ext cx="10503243" cy="33610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29927BEA-0E01-4643-B2DE-F82012A02F29}" type="slidenum">
              <a:rPr lang="en-US" smtClean="0"/>
              <a:t>15</a:t>
            </a:fld>
            <a:endParaRPr lang="es-CO" dirty="0"/>
          </a:p>
        </p:txBody>
      </p:sp>
    </p:spTree>
    <p:extLst>
      <p:ext uri="{BB962C8B-B14F-4D97-AF65-F5344CB8AC3E}">
        <p14:creationId xmlns:p14="http://schemas.microsoft.com/office/powerpoint/2010/main" val="1816918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49081" y="310216"/>
            <a:ext cx="11576142" cy="1008247"/>
          </a:xfrm>
        </p:spPr>
        <p:txBody>
          <a:bodyPr>
            <a:noAutofit/>
          </a:bodyPr>
          <a:lstStyle/>
          <a:p>
            <a:r>
              <a:rPr lang="es-CO" sz="3600" dirty="0">
                <a:latin typeface="Times New Roman" panose="02020603050405020304" pitchFamily="18" charset="0"/>
              </a:rPr>
              <a:t>¿POR QUÉ FALTAN LOS ESTUDIANTES?</a:t>
            </a:r>
          </a:p>
        </p:txBody>
      </p:sp>
      <p:sp>
        <p:nvSpPr>
          <p:cNvPr id="2" name="Rectangle 1"/>
          <p:cNvSpPr/>
          <p:nvPr/>
        </p:nvSpPr>
        <p:spPr>
          <a:xfrm>
            <a:off x="407773" y="4275438"/>
            <a:ext cx="11034584" cy="1900520"/>
          </a:xfrm>
          <a:prstGeom prst="rect">
            <a:avLst/>
          </a:prstGeom>
        </p:spPr>
        <p:txBody>
          <a:bodyPr wrap="square">
            <a:spAutoFit/>
          </a:bodyPr>
          <a:lstStyle/>
          <a:p>
            <a:pPr lvl="0">
              <a:buClr>
                <a:schemeClr val="tx1"/>
              </a:buClr>
              <a:buSzPct val="100000"/>
            </a:pPr>
            <a:r>
              <a:rPr lang="es-CO" sz="2800" b="1" dirty="0">
                <a:latin typeface="Californian FB" panose="0207040306080B030204" pitchFamily="18" charset="0"/>
                <a:sym typeface="Calibri"/>
              </a:rPr>
              <a:t>Fracaso Académico</a:t>
            </a:r>
          </a:p>
          <a:p>
            <a:pPr lvl="0">
              <a:buClr>
                <a:schemeClr val="tx1"/>
              </a:buClr>
              <a:buSzPct val="100000"/>
            </a:pPr>
            <a:endParaRPr lang="es-CO" sz="800" b="1" u="sng" dirty="0">
              <a:latin typeface="Californian FB" panose="0207040306080B030204" pitchFamily="18" charset="0"/>
              <a:ea typeface="Calibri"/>
              <a:cs typeface="Calibri"/>
              <a:sym typeface="Calibri"/>
            </a:endParaRPr>
          </a:p>
          <a:p>
            <a:pPr marL="342900" lvl="0" indent="-342900">
              <a:buClr>
                <a:schemeClr val="tx1"/>
              </a:buClr>
              <a:buSzPct val="100000"/>
              <a:buFont typeface="Calibri"/>
              <a:buChar char="•"/>
            </a:pPr>
            <a:r>
              <a:rPr lang="es-CO" sz="2800" dirty="0">
                <a:latin typeface="Californian FB" panose="0207040306080B030204" pitchFamily="18" charset="0"/>
                <a:sym typeface="Calibri"/>
              </a:rPr>
              <a:t>Malas calificaciones o frustraciones con el aprendizaje</a:t>
            </a:r>
          </a:p>
          <a:p>
            <a:pPr lvl="0">
              <a:buClr>
                <a:schemeClr val="tx1"/>
              </a:buClr>
              <a:buSzPct val="100000"/>
            </a:pPr>
            <a:endParaRPr lang="es-CO" sz="600" dirty="0">
              <a:latin typeface="Californian FB" panose="0207040306080B030204" pitchFamily="18" charset="0"/>
              <a:ea typeface="Calibri"/>
              <a:cs typeface="Calibri"/>
              <a:sym typeface="Calibri"/>
            </a:endParaRPr>
          </a:p>
          <a:p>
            <a:pPr marL="342900" lvl="0" indent="-342900">
              <a:spcBef>
                <a:spcPts val="640"/>
              </a:spcBef>
              <a:buClr>
                <a:schemeClr val="tx1"/>
              </a:buClr>
              <a:buSzPct val="100000"/>
              <a:buFont typeface="Calibri"/>
              <a:buChar char="•"/>
            </a:pPr>
            <a:r>
              <a:rPr lang="es-CO" sz="2800" dirty="0">
                <a:latin typeface="Californian FB" panose="0207040306080B030204" pitchFamily="18" charset="0"/>
                <a:sym typeface="Calibri"/>
              </a:rPr>
              <a:t>Bajo autoestima; percepción pésima de la probabilidad de graduarse</a:t>
            </a:r>
          </a:p>
          <a:p>
            <a:pPr lvl="0">
              <a:spcBef>
                <a:spcPts val="640"/>
              </a:spcBef>
              <a:buClr>
                <a:schemeClr val="tx1"/>
              </a:buClr>
              <a:buSzPct val="100000"/>
            </a:pPr>
            <a:endParaRPr lang="es-CO" sz="500" dirty="0">
              <a:latin typeface="Californian FB" panose="0207040306080B030204" pitchFamily="18" charset="0"/>
              <a:ea typeface="Calibri"/>
              <a:cs typeface="Calibri"/>
              <a:sym typeface="Calibri"/>
            </a:endParaRPr>
          </a:p>
        </p:txBody>
      </p:sp>
      <p:sp>
        <p:nvSpPr>
          <p:cNvPr id="5" name="Shape 562"/>
          <p:cNvSpPr txBox="1"/>
          <p:nvPr/>
        </p:nvSpPr>
        <p:spPr>
          <a:xfrm>
            <a:off x="618868" y="6327141"/>
            <a:ext cx="11228136" cy="439688"/>
          </a:xfrm>
          <a:prstGeom prst="rect">
            <a:avLst/>
          </a:prstGeom>
          <a:noFill/>
          <a:ln>
            <a:noFill/>
          </a:ln>
        </p:spPr>
        <p:txBody>
          <a:bodyPr lIns="91425" tIns="45700" rIns="91425" bIns="45700" anchor="t" anchorCtr="0">
            <a:normAutofit/>
          </a:bodyPr>
          <a:lstStyle/>
          <a:p>
            <a:pPr marL="0" marR="0" lvl="0" indent="0" algn="ctr" rtl="0">
              <a:spcBef>
                <a:spcPts val="0"/>
              </a:spcBef>
              <a:buSzPct val="25000"/>
              <a:buNone/>
            </a:pPr>
            <a:r>
              <a:rPr lang="es-CO" sz="1800" b="0" i="0" u="none" strike="noStrike" cap="none" baseline="0" dirty="0">
                <a:latin typeface="Californian FB" panose="0207040306080B030204" pitchFamily="18" charset="0"/>
                <a:sym typeface="Calibri"/>
              </a:rPr>
              <a:t>Adaptado de:  </a:t>
            </a:r>
            <a:r>
              <a:rPr lang="es-CO" sz="1800" b="0" i="1" u="none" strike="noStrike" cap="none" baseline="0" dirty="0">
                <a:latin typeface="Californian FB" panose="0207040306080B030204" pitchFamily="18" charset="0"/>
                <a:sym typeface="Calibri"/>
              </a:rPr>
              <a:t>The Importance of Being in School: A Report on Absenteeism in the Nation’s Public Schools</a:t>
            </a:r>
          </a:p>
        </p:txBody>
      </p:sp>
      <p:pic>
        <p:nvPicPr>
          <p:cNvPr id="1026" name="Picture 2" descr="http://cdn2-b.examiner.com/sites/default/files/styles/image_content_width/hash/d3/be/1346000529_9999_FRUSTRATION.jpg?itok=g5akalB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1182" y="1767016"/>
            <a:ext cx="4947765" cy="2508422"/>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9927BEA-0E01-4643-B2DE-F82012A02F29}" type="slidenum">
              <a:rPr lang="en-US" smtClean="0"/>
              <a:t>16</a:t>
            </a:fld>
            <a:endParaRPr lang="es-CO" dirty="0"/>
          </a:p>
        </p:txBody>
      </p:sp>
    </p:spTree>
    <p:extLst>
      <p:ext uri="{BB962C8B-B14F-4D97-AF65-F5344CB8AC3E}">
        <p14:creationId xmlns:p14="http://schemas.microsoft.com/office/powerpoint/2010/main" val="40345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49080" y="310216"/>
            <a:ext cx="9905881" cy="1008247"/>
          </a:xfrm>
        </p:spPr>
        <p:txBody>
          <a:bodyPr>
            <a:noAutofit/>
          </a:bodyPr>
          <a:lstStyle/>
          <a:p>
            <a:r>
              <a:rPr lang="es-CO" sz="3600" dirty="0">
                <a:latin typeface="Times New Roman" panose="02020603050405020304" pitchFamily="18" charset="0"/>
              </a:rPr>
              <a:t>¿POR QUÉ FALTAN LOS ESTUDIANTES?</a:t>
            </a:r>
          </a:p>
        </p:txBody>
      </p:sp>
      <p:sp>
        <p:nvSpPr>
          <p:cNvPr id="2" name="Rectangle 1"/>
          <p:cNvSpPr/>
          <p:nvPr/>
        </p:nvSpPr>
        <p:spPr>
          <a:xfrm>
            <a:off x="5213755" y="2345862"/>
            <a:ext cx="6719746" cy="3831818"/>
          </a:xfrm>
          <a:prstGeom prst="rect">
            <a:avLst/>
          </a:prstGeom>
        </p:spPr>
        <p:txBody>
          <a:bodyPr wrap="square">
            <a:spAutoFit/>
          </a:bodyPr>
          <a:lstStyle/>
          <a:p>
            <a:pPr lvl="0">
              <a:buClr>
                <a:schemeClr val="tx1"/>
              </a:buClr>
              <a:buSzPct val="100000"/>
            </a:pPr>
            <a:r>
              <a:rPr lang="es-CO" sz="2700" b="1" dirty="0">
                <a:latin typeface="Californian FB" panose="0207040306080B030204" pitchFamily="18" charset="0"/>
                <a:sym typeface="Calibri"/>
              </a:rPr>
              <a:t>Entorno escolar:</a:t>
            </a:r>
          </a:p>
          <a:p>
            <a:pPr lvl="0">
              <a:spcBef>
                <a:spcPts val="640"/>
              </a:spcBef>
              <a:buClr>
                <a:schemeClr val="tx1"/>
              </a:buClr>
              <a:buSzPct val="100000"/>
            </a:pPr>
            <a:endParaRPr lang="es-CO" sz="500" dirty="0">
              <a:latin typeface="Californian FB" panose="0207040306080B030204" pitchFamily="18" charset="0"/>
              <a:ea typeface="Calibri"/>
              <a:cs typeface="Calibri"/>
              <a:sym typeface="Calibri"/>
            </a:endParaRPr>
          </a:p>
          <a:p>
            <a:pPr marL="342900" lvl="0" indent="-342900">
              <a:spcBef>
                <a:spcPts val="640"/>
              </a:spcBef>
              <a:buClr>
                <a:schemeClr val="tx1"/>
              </a:buClr>
              <a:buSzPct val="100000"/>
              <a:buFont typeface="Calibri"/>
              <a:buChar char="•"/>
            </a:pPr>
            <a:r>
              <a:rPr lang="es-CO" sz="2700" dirty="0">
                <a:latin typeface="Californian FB" panose="0207040306080B030204" pitchFamily="18" charset="0"/>
                <a:sym typeface="Calibri"/>
              </a:rPr>
              <a:t>Evitar acoso, intimidación y situaciones peligrosas de ida y venida de la escuela</a:t>
            </a:r>
          </a:p>
          <a:p>
            <a:pPr lvl="0">
              <a:spcBef>
                <a:spcPts val="640"/>
              </a:spcBef>
              <a:buClr>
                <a:schemeClr val="tx1"/>
              </a:buClr>
              <a:buSzPct val="100000"/>
            </a:pPr>
            <a:endParaRPr lang="es-CO" sz="500" dirty="0">
              <a:latin typeface="Californian FB" panose="0207040306080B030204" pitchFamily="18" charset="0"/>
              <a:ea typeface="Calibri"/>
              <a:cs typeface="Calibri"/>
              <a:sym typeface="Calibri"/>
            </a:endParaRPr>
          </a:p>
          <a:p>
            <a:pPr marL="342900" lvl="0" indent="-342900">
              <a:spcBef>
                <a:spcPts val="640"/>
              </a:spcBef>
              <a:buClr>
                <a:schemeClr val="tx1"/>
              </a:buClr>
              <a:buSzPct val="100000"/>
              <a:buFont typeface="Calibri"/>
              <a:buChar char="•"/>
            </a:pPr>
            <a:r>
              <a:rPr lang="es-CO" sz="2700" dirty="0">
                <a:latin typeface="Californian FB" panose="0207040306080B030204" pitchFamily="18" charset="0"/>
                <a:sym typeface="Calibri"/>
              </a:rPr>
              <a:t>Evitar el acoso</a:t>
            </a:r>
          </a:p>
          <a:p>
            <a:pPr lvl="0">
              <a:spcBef>
                <a:spcPts val="640"/>
              </a:spcBef>
              <a:buClr>
                <a:schemeClr val="tx1"/>
              </a:buClr>
              <a:buSzPct val="100000"/>
            </a:pPr>
            <a:endParaRPr lang="es-CO" sz="500" dirty="0">
              <a:latin typeface="Californian FB" panose="0207040306080B030204" pitchFamily="18" charset="0"/>
              <a:ea typeface="Calibri"/>
              <a:cs typeface="Calibri"/>
              <a:sym typeface="Calibri"/>
            </a:endParaRPr>
          </a:p>
          <a:p>
            <a:pPr marL="342900" indent="-342900">
              <a:spcBef>
                <a:spcPts val="640"/>
              </a:spcBef>
              <a:buClr>
                <a:schemeClr val="tx1"/>
              </a:buClr>
              <a:buSzPct val="100000"/>
              <a:buFont typeface="Calibri"/>
              <a:buChar char="•"/>
            </a:pPr>
            <a:r>
              <a:rPr lang="es-CO" sz="2700" dirty="0">
                <a:latin typeface="Californian FB" panose="0207040306080B030204" pitchFamily="18" charset="0"/>
                <a:sym typeface="Calibri"/>
              </a:rPr>
              <a:t>Los estudiantes sienten que su escuela no atiende sus necesidades, están aburridos en sus clases o no tienen amistades significativas</a:t>
            </a:r>
          </a:p>
          <a:p>
            <a:pPr lvl="0">
              <a:spcBef>
                <a:spcPts val="640"/>
              </a:spcBef>
              <a:buClr>
                <a:schemeClr val="tx1"/>
              </a:buClr>
              <a:buSzPct val="100000"/>
            </a:pPr>
            <a:endParaRPr lang="es-CO" sz="500" dirty="0">
              <a:latin typeface="Californian FB" panose="0207040306080B030204" pitchFamily="18" charset="0"/>
              <a:ea typeface="Calibri"/>
              <a:cs typeface="Calibri"/>
              <a:sym typeface="Calibri"/>
            </a:endParaRPr>
          </a:p>
        </p:txBody>
      </p:sp>
      <p:sp>
        <p:nvSpPr>
          <p:cNvPr id="5" name="Shape 562"/>
          <p:cNvSpPr txBox="1"/>
          <p:nvPr/>
        </p:nvSpPr>
        <p:spPr>
          <a:xfrm>
            <a:off x="618868" y="6327141"/>
            <a:ext cx="11228136" cy="439688"/>
          </a:xfrm>
          <a:prstGeom prst="rect">
            <a:avLst/>
          </a:prstGeom>
          <a:noFill/>
          <a:ln>
            <a:noFill/>
          </a:ln>
        </p:spPr>
        <p:txBody>
          <a:bodyPr lIns="91425" tIns="45700" rIns="91425" bIns="45700" anchor="t" anchorCtr="0">
            <a:normAutofit/>
          </a:bodyPr>
          <a:lstStyle/>
          <a:p>
            <a:pPr marL="0" marR="0" lvl="0" indent="0" algn="ctr" rtl="0">
              <a:spcBef>
                <a:spcPts val="0"/>
              </a:spcBef>
              <a:buSzPct val="25000"/>
              <a:buNone/>
            </a:pPr>
            <a:r>
              <a:rPr lang="es-CO" sz="1800" b="0" i="0" u="none" strike="noStrike" cap="none" baseline="0" dirty="0">
                <a:latin typeface="Californian FB" panose="0207040306080B030204" pitchFamily="18" charset="0"/>
                <a:sym typeface="Calibri"/>
              </a:rPr>
              <a:t>Adaptado de:  </a:t>
            </a:r>
            <a:r>
              <a:rPr lang="es-CO" sz="1800" b="0" i="1" u="none" strike="noStrike" cap="none" baseline="0" dirty="0">
                <a:latin typeface="Californian FB" panose="0207040306080B030204" pitchFamily="18" charset="0"/>
                <a:sym typeface="Calibri"/>
              </a:rPr>
              <a:t>The Importance of Being in School: A Report on Absenteeism in the Nation’s Public Schools</a:t>
            </a:r>
          </a:p>
        </p:txBody>
      </p: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198" y="2361314"/>
            <a:ext cx="4662666" cy="3481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29927BEA-0E01-4643-B2DE-F82012A02F29}" type="slidenum">
              <a:rPr lang="en-US" smtClean="0"/>
              <a:t>17</a:t>
            </a:fld>
            <a:endParaRPr lang="es-CO" dirty="0"/>
          </a:p>
        </p:txBody>
      </p:sp>
    </p:spTree>
    <p:extLst>
      <p:ext uri="{BB962C8B-B14F-4D97-AF65-F5344CB8AC3E}">
        <p14:creationId xmlns:p14="http://schemas.microsoft.com/office/powerpoint/2010/main" val="245048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33517" y="310216"/>
            <a:ext cx="10428072" cy="1008247"/>
          </a:xfrm>
        </p:spPr>
        <p:txBody>
          <a:bodyPr>
            <a:noAutofit/>
          </a:bodyPr>
          <a:lstStyle/>
          <a:p>
            <a:r>
              <a:rPr lang="es-CO" sz="3600" dirty="0">
                <a:latin typeface="Times New Roman" panose="02020603050405020304" pitchFamily="18" charset="0"/>
              </a:rPr>
              <a:t>¿POR QUÉ FALTAN LOS ESTUDIANTES?</a:t>
            </a:r>
          </a:p>
        </p:txBody>
      </p:sp>
      <p:sp>
        <p:nvSpPr>
          <p:cNvPr id="2" name="Rectangle 1"/>
          <p:cNvSpPr/>
          <p:nvPr/>
        </p:nvSpPr>
        <p:spPr>
          <a:xfrm>
            <a:off x="433516" y="2787592"/>
            <a:ext cx="6127922" cy="2785378"/>
          </a:xfrm>
          <a:prstGeom prst="rect">
            <a:avLst/>
          </a:prstGeom>
        </p:spPr>
        <p:txBody>
          <a:bodyPr wrap="square">
            <a:spAutoFit/>
          </a:bodyPr>
          <a:lstStyle/>
          <a:p>
            <a:pPr lvl="0">
              <a:buClr>
                <a:schemeClr val="tx1"/>
              </a:buClr>
              <a:buSzPct val="100000"/>
            </a:pPr>
            <a:r>
              <a:rPr lang="es-CO" sz="2800" b="1" dirty="0">
                <a:latin typeface="Californian FB" panose="0207040306080B030204" pitchFamily="18" charset="0"/>
                <a:sym typeface="Calibri"/>
              </a:rPr>
              <a:t>Problemas de salud</a:t>
            </a:r>
          </a:p>
          <a:p>
            <a:pPr lvl="0">
              <a:buClr>
                <a:schemeClr val="tx1"/>
              </a:buClr>
              <a:buSzPct val="100000"/>
            </a:pPr>
            <a:endParaRPr lang="es-CO" sz="500" b="1" u="sng" dirty="0">
              <a:latin typeface="Californian FB" panose="0207040306080B030204" pitchFamily="18" charset="0"/>
              <a:ea typeface="Calibri"/>
              <a:cs typeface="Calibri"/>
              <a:sym typeface="Calibri"/>
            </a:endParaRPr>
          </a:p>
          <a:p>
            <a:pPr marL="342900" lvl="0" indent="-342900">
              <a:buClr>
                <a:schemeClr val="tx1"/>
              </a:buClr>
              <a:buSzPct val="100000"/>
              <a:buFont typeface="Calibri"/>
              <a:buChar char="•"/>
            </a:pPr>
            <a:r>
              <a:rPr lang="es-CO" sz="2800" dirty="0">
                <a:latin typeface="Californian FB" panose="0207040306080B030204" pitchFamily="18" charset="0"/>
                <a:sym typeface="Calibri"/>
              </a:rPr>
              <a:t>Resfríos anuales, gripe, otras enfermedades infantiles y/o condiciones crónicas como la ansiedad, depresión o estrés postraumático</a:t>
            </a:r>
          </a:p>
          <a:p>
            <a:pPr lvl="0">
              <a:buClr>
                <a:schemeClr val="tx1"/>
              </a:buClr>
              <a:buSzPct val="100000"/>
            </a:pPr>
            <a:endParaRPr lang="es-CO" sz="2500" dirty="0">
              <a:latin typeface="Californian FB" panose="0207040306080B030204" pitchFamily="18" charset="0"/>
              <a:ea typeface="Calibri"/>
              <a:cs typeface="Calibri"/>
              <a:sym typeface="Calibri"/>
            </a:endParaRPr>
          </a:p>
          <a:p>
            <a:pPr lvl="0">
              <a:buClr>
                <a:schemeClr val="tx1"/>
              </a:buClr>
              <a:buSzPct val="100000"/>
            </a:pPr>
            <a:endParaRPr lang="es-CO" sz="500" dirty="0">
              <a:latin typeface="Californian FB" panose="0207040306080B030204" pitchFamily="18" charset="0"/>
              <a:ea typeface="Calibri"/>
              <a:cs typeface="Calibri"/>
              <a:sym typeface="Calibri"/>
            </a:endParaRPr>
          </a:p>
        </p:txBody>
      </p:sp>
      <p:sp>
        <p:nvSpPr>
          <p:cNvPr id="5" name="Shape 562"/>
          <p:cNvSpPr txBox="1"/>
          <p:nvPr/>
        </p:nvSpPr>
        <p:spPr>
          <a:xfrm>
            <a:off x="618868" y="6327141"/>
            <a:ext cx="11228136" cy="439688"/>
          </a:xfrm>
          <a:prstGeom prst="rect">
            <a:avLst/>
          </a:prstGeom>
          <a:noFill/>
          <a:ln>
            <a:noFill/>
          </a:ln>
        </p:spPr>
        <p:txBody>
          <a:bodyPr lIns="91425" tIns="45700" rIns="91425" bIns="45700" anchor="t" anchorCtr="0">
            <a:normAutofit/>
          </a:bodyPr>
          <a:lstStyle/>
          <a:p>
            <a:pPr marL="0" marR="0" lvl="0" indent="0" algn="ctr" rtl="0">
              <a:spcBef>
                <a:spcPts val="0"/>
              </a:spcBef>
              <a:buSzPct val="25000"/>
              <a:buNone/>
            </a:pPr>
            <a:r>
              <a:rPr lang="es-CO" sz="1800" b="0" i="0" u="none" strike="noStrike" cap="none" baseline="0" dirty="0">
                <a:latin typeface="Californian FB" panose="0207040306080B030204" pitchFamily="18" charset="0"/>
                <a:sym typeface="Calibri"/>
              </a:rPr>
              <a:t>Adaptado de:  </a:t>
            </a:r>
            <a:r>
              <a:rPr lang="es-CO" sz="1800" b="0" i="1" u="none" strike="noStrike" cap="none" baseline="0" dirty="0">
                <a:latin typeface="Californian FB" panose="0207040306080B030204" pitchFamily="18" charset="0"/>
                <a:sym typeface="Calibri"/>
              </a:rPr>
              <a:t>The Importance of Being in School: A Report on Absenteeism in the Nation’s Public Schools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19173" y="2042193"/>
            <a:ext cx="5127831" cy="396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29927BEA-0E01-4643-B2DE-F82012A02F29}" type="slidenum">
              <a:rPr lang="en-US" smtClean="0"/>
              <a:t>18</a:t>
            </a:fld>
            <a:endParaRPr lang="es-CO" dirty="0"/>
          </a:p>
        </p:txBody>
      </p:sp>
    </p:spTree>
    <p:extLst>
      <p:ext uri="{BB962C8B-B14F-4D97-AF65-F5344CB8AC3E}">
        <p14:creationId xmlns:p14="http://schemas.microsoft.com/office/powerpoint/2010/main" val="418831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33516" y="310216"/>
            <a:ext cx="11413487" cy="1008247"/>
          </a:xfrm>
        </p:spPr>
        <p:txBody>
          <a:bodyPr>
            <a:noAutofit/>
          </a:bodyPr>
          <a:lstStyle/>
          <a:p>
            <a:r>
              <a:rPr lang="es-CO" sz="3600" dirty="0">
                <a:latin typeface="Times New Roman" panose="02020603050405020304" pitchFamily="18" charset="0"/>
              </a:rPr>
              <a:t>¿POR QUÉ FALTAN LOS ESTUDIANTES?</a:t>
            </a:r>
          </a:p>
        </p:txBody>
      </p:sp>
      <p:sp>
        <p:nvSpPr>
          <p:cNvPr id="2" name="Rectangle 1"/>
          <p:cNvSpPr/>
          <p:nvPr/>
        </p:nvSpPr>
        <p:spPr>
          <a:xfrm>
            <a:off x="322302" y="1966494"/>
            <a:ext cx="7841740" cy="4062651"/>
          </a:xfrm>
          <a:prstGeom prst="rect">
            <a:avLst/>
          </a:prstGeom>
        </p:spPr>
        <p:txBody>
          <a:bodyPr wrap="square">
            <a:normAutofit lnSpcReduction="10000"/>
          </a:bodyPr>
          <a:lstStyle/>
          <a:p>
            <a:pPr lvl="0">
              <a:buClr>
                <a:schemeClr val="tx1"/>
              </a:buClr>
              <a:buSzPct val="100000"/>
            </a:pPr>
            <a:r>
              <a:rPr lang="es-CO" sz="2800" b="1" dirty="0">
                <a:latin typeface="Californian FB" panose="0207040306080B030204" pitchFamily="18" charset="0"/>
                <a:sym typeface="Calibri"/>
              </a:rPr>
              <a:t>Situación de vivienda:</a:t>
            </a:r>
            <a:endParaRPr lang="es-CO" sz="800" b="1" u="sng" dirty="0">
              <a:latin typeface="Californian FB" panose="0207040306080B030204" pitchFamily="18" charset="0"/>
              <a:ea typeface="Calibri"/>
              <a:cs typeface="Calibri"/>
              <a:sym typeface="Calibri"/>
            </a:endParaRPr>
          </a:p>
          <a:p>
            <a:pPr lvl="0">
              <a:buClr>
                <a:schemeClr val="tx1"/>
              </a:buClr>
              <a:buSzPct val="100000"/>
            </a:pPr>
            <a:endParaRPr lang="es-CO" sz="500" dirty="0">
              <a:latin typeface="Californian FB" panose="0207040306080B030204" pitchFamily="18" charset="0"/>
              <a:ea typeface="Calibri"/>
              <a:cs typeface="Calibri"/>
              <a:sym typeface="Calibri"/>
            </a:endParaRPr>
          </a:p>
          <a:p>
            <a:pPr marL="342900" lvl="0" indent="-342900">
              <a:spcBef>
                <a:spcPts val="560"/>
              </a:spcBef>
              <a:buClr>
                <a:schemeClr val="tx1"/>
              </a:buClr>
              <a:buSzPct val="100000"/>
              <a:buFont typeface="Calibri"/>
              <a:buChar char="•"/>
            </a:pPr>
            <a:r>
              <a:rPr lang="es-CO" sz="2800" dirty="0">
                <a:latin typeface="Californian FB" panose="0207040306080B030204" pitchFamily="18" charset="0"/>
                <a:sym typeface="Calibri"/>
              </a:rPr>
              <a:t>Inestabilidad de vivienda, estar desamparado, traslado entre hogares de adopción temporal, y desubicación temporaria</a:t>
            </a:r>
            <a:endParaRPr lang="es-CO" sz="400" dirty="0">
              <a:latin typeface="Californian FB" panose="0207040306080B030204" pitchFamily="18" charset="0"/>
              <a:ea typeface="Calibri"/>
              <a:cs typeface="Calibri"/>
              <a:sym typeface="Calibri"/>
            </a:endParaRPr>
          </a:p>
          <a:p>
            <a:pPr marL="342900" lvl="0" indent="-342900">
              <a:spcBef>
                <a:spcPts val="560"/>
              </a:spcBef>
              <a:buClr>
                <a:schemeClr val="tx1"/>
              </a:buClr>
              <a:buSzPct val="100000"/>
              <a:buFont typeface="Calibri"/>
              <a:buChar char="•"/>
            </a:pPr>
            <a:r>
              <a:rPr lang="es-CO" sz="2800" dirty="0">
                <a:latin typeface="Californian FB" panose="0207040306080B030204" pitchFamily="18" charset="0"/>
                <a:sym typeface="Calibri"/>
              </a:rPr>
              <a:t>Problemas de transporte y asuntos relacionados con en trabajo</a:t>
            </a:r>
          </a:p>
          <a:p>
            <a:pPr marL="342900" indent="-342900">
              <a:spcBef>
                <a:spcPts val="560"/>
              </a:spcBef>
              <a:buClr>
                <a:schemeClr val="tx1"/>
              </a:buClr>
              <a:buSzPct val="100000"/>
              <a:buFont typeface="Calibri"/>
              <a:buChar char="•"/>
            </a:pPr>
            <a:r>
              <a:rPr lang="es-CO" sz="2800" dirty="0">
                <a:latin typeface="Californian FB" panose="0207040306080B030204" pitchFamily="18" charset="0"/>
                <a:sym typeface="Calibri"/>
              </a:rPr>
              <a:t>Altos niveles de conflicto familiar</a:t>
            </a:r>
            <a:endParaRPr lang="es-CO" sz="400" dirty="0">
              <a:latin typeface="Californian FB" panose="0207040306080B030204" pitchFamily="18" charset="0"/>
              <a:ea typeface="Calibri"/>
              <a:cs typeface="Calibri"/>
              <a:sym typeface="Calibri"/>
            </a:endParaRPr>
          </a:p>
          <a:p>
            <a:pPr marL="342900" lvl="0" indent="-342900">
              <a:spcBef>
                <a:spcPts val="560"/>
              </a:spcBef>
              <a:buClr>
                <a:schemeClr val="tx1"/>
              </a:buClr>
              <a:buSzPct val="100000"/>
              <a:buFont typeface="Calibri"/>
              <a:buChar char="•"/>
            </a:pPr>
            <a:r>
              <a:rPr lang="es-CO" sz="2800" dirty="0">
                <a:latin typeface="Californian FB" panose="0207040306080B030204" pitchFamily="18" charset="0"/>
                <a:sym typeface="Calibri"/>
              </a:rPr>
              <a:t>Para los adolescentes, las obligaciones de la familia pueden mantenerlos fuera de la escuela </a:t>
            </a:r>
            <a:endParaRPr lang="es-CO" sz="400" dirty="0">
              <a:latin typeface="Californian FB" panose="0207040306080B030204" pitchFamily="18" charset="0"/>
              <a:ea typeface="Calibri"/>
              <a:cs typeface="Calibri"/>
              <a:sym typeface="Calibri"/>
            </a:endParaRPr>
          </a:p>
        </p:txBody>
      </p:sp>
      <p:sp>
        <p:nvSpPr>
          <p:cNvPr id="5" name="Shape 562"/>
          <p:cNvSpPr txBox="1"/>
          <p:nvPr/>
        </p:nvSpPr>
        <p:spPr>
          <a:xfrm>
            <a:off x="618868" y="6327141"/>
            <a:ext cx="11228136" cy="439688"/>
          </a:xfrm>
          <a:prstGeom prst="rect">
            <a:avLst/>
          </a:prstGeom>
          <a:noFill/>
          <a:ln>
            <a:noFill/>
          </a:ln>
        </p:spPr>
        <p:txBody>
          <a:bodyPr lIns="91425" tIns="45700" rIns="91425" bIns="45700" anchor="t" anchorCtr="0">
            <a:normAutofit/>
          </a:bodyPr>
          <a:lstStyle/>
          <a:p>
            <a:pPr marL="0" marR="0" lvl="0" indent="0" algn="ctr" rtl="0">
              <a:spcBef>
                <a:spcPts val="0"/>
              </a:spcBef>
              <a:buSzPct val="25000"/>
              <a:buNone/>
            </a:pPr>
            <a:r>
              <a:rPr lang="es-CO" sz="1800" b="0" i="0" u="none" strike="noStrike" cap="none" baseline="0" dirty="0">
                <a:latin typeface="Californian FB" panose="0207040306080B030204" pitchFamily="18" charset="0"/>
                <a:sym typeface="Calibri"/>
              </a:rPr>
              <a:t>Adaptado de:  </a:t>
            </a:r>
            <a:r>
              <a:rPr lang="es-CO" sz="1800" b="0" i="1" u="none" strike="noStrike" cap="none" baseline="0" dirty="0">
                <a:latin typeface="Californian FB" panose="0207040306080B030204" pitchFamily="18" charset="0"/>
                <a:sym typeface="Calibri"/>
              </a:rPr>
              <a:t>The Importance of Being in School: A Report on Absenteeism in the Nation’s Public Schools</a:t>
            </a:r>
          </a:p>
        </p:txBody>
      </p:sp>
      <p:pic>
        <p:nvPicPr>
          <p:cNvPr id="1028" name="Picture 4" descr="http://schools.iclipart.com/dodl.php?linklokauth=LzE4NS9zbWFsbC9iYXRjaF8wMi84Nl80LmpwZywxNDEwMzA3MTk0LDIwNC4xMDguOTYuMTAyLDAsMCxMTF8wLCw4MDQyMzk2OTQzMWVhZDU5YTkxMTY1YmI0ZDg2NzI4NQ%3D%3D/86_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64042" y="2493884"/>
            <a:ext cx="3682962" cy="300787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9927BEA-0E01-4643-B2DE-F82012A02F29}" type="slidenum">
              <a:rPr lang="en-US" smtClean="0"/>
              <a:t>19</a:t>
            </a:fld>
            <a:endParaRPr lang="es-CO" dirty="0"/>
          </a:p>
        </p:txBody>
      </p:sp>
    </p:spTree>
    <p:extLst>
      <p:ext uri="{BB962C8B-B14F-4D97-AF65-F5344CB8AC3E}">
        <p14:creationId xmlns:p14="http://schemas.microsoft.com/office/powerpoint/2010/main" val="1752679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27307" y="310216"/>
            <a:ext cx="8991600" cy="1008247"/>
          </a:xfrm>
        </p:spPr>
        <p:txBody>
          <a:bodyPr>
            <a:normAutofit/>
          </a:bodyPr>
          <a:lstStyle/>
          <a:p>
            <a:r>
              <a:rPr lang="es-CO" sz="3600" b="1" dirty="0">
                <a:latin typeface="Californian FB" panose="0207040306080B030204" pitchFamily="18" charset="0"/>
              </a:rPr>
              <a:t>ACTIVIDAD INICIAL</a:t>
            </a:r>
          </a:p>
        </p:txBody>
      </p:sp>
      <p:sp>
        <p:nvSpPr>
          <p:cNvPr id="2" name="TextBox 1"/>
          <p:cNvSpPr txBox="1"/>
          <p:nvPr/>
        </p:nvSpPr>
        <p:spPr>
          <a:xfrm>
            <a:off x="141667" y="6108567"/>
            <a:ext cx="11552349" cy="646331"/>
          </a:xfrm>
          <a:prstGeom prst="rect">
            <a:avLst/>
          </a:prstGeom>
          <a:noFill/>
        </p:spPr>
        <p:txBody>
          <a:bodyPr wrap="square" rtlCol="0">
            <a:spAutoFit/>
          </a:bodyPr>
          <a:lstStyle/>
          <a:p>
            <a:pPr algn="ctr">
              <a:lnSpc>
                <a:spcPct val="90000"/>
              </a:lnSpc>
            </a:pPr>
            <a:r>
              <a:rPr lang="es-CO" sz="4000" b="1" dirty="0">
                <a:latin typeface="Californian FB" panose="0207040306080B030204" pitchFamily="18" charset="0"/>
              </a:rPr>
              <a:t>“Imagínese en la situación"</a:t>
            </a:r>
          </a:p>
        </p:txBody>
      </p:sp>
      <p:pic>
        <p:nvPicPr>
          <p:cNvPr id="1026"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3086581" y="2106930"/>
            <a:ext cx="5699073" cy="3900618"/>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rot="18782219">
            <a:off x="5242213" y="4535397"/>
            <a:ext cx="1555429" cy="646331"/>
          </a:xfrm>
          <a:prstGeom prst="rect">
            <a:avLst/>
          </a:prstGeom>
          <a:solidFill>
            <a:schemeClr val="tx1"/>
          </a:solidFill>
        </p:spPr>
        <p:txBody>
          <a:bodyPr wrap="square" rtlCol="0">
            <a:spAutoFit/>
          </a:bodyPr>
          <a:lstStyle/>
          <a:p>
            <a:pPr algn="ctr"/>
            <a:r>
              <a:rPr lang="es-CO" b="1" dirty="0">
                <a:solidFill>
                  <a:schemeClr val="bg1"/>
                </a:solidFill>
                <a:latin typeface="Arial Black" panose="020B0A04020102020204" pitchFamily="34" charset="0"/>
              </a:rPr>
              <a:t>ESTUDIANTE AUSENTE</a:t>
            </a:r>
          </a:p>
        </p:txBody>
      </p:sp>
      <p:sp>
        <p:nvSpPr>
          <p:cNvPr id="5" name="Slide Number Placeholder 4"/>
          <p:cNvSpPr>
            <a:spLocks noGrp="1"/>
          </p:cNvSpPr>
          <p:nvPr>
            <p:ph type="sldNum" sz="quarter" idx="12"/>
          </p:nvPr>
        </p:nvSpPr>
        <p:spPr/>
        <p:txBody>
          <a:bodyPr/>
          <a:lstStyle/>
          <a:p>
            <a:fld id="{29927BEA-0E01-4643-B2DE-F82012A02F29}" type="slidenum">
              <a:rPr lang="en-US" smtClean="0"/>
              <a:t>2</a:t>
            </a:fld>
            <a:endParaRPr lang="es-CO" dirty="0"/>
          </a:p>
        </p:txBody>
      </p:sp>
    </p:spTree>
    <p:extLst>
      <p:ext uri="{BB962C8B-B14F-4D97-AF65-F5344CB8AC3E}">
        <p14:creationId xmlns:p14="http://schemas.microsoft.com/office/powerpoint/2010/main" val="308846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99654" y="310216"/>
            <a:ext cx="9955308" cy="1008247"/>
          </a:xfrm>
        </p:spPr>
        <p:txBody>
          <a:bodyPr>
            <a:noAutofit/>
          </a:bodyPr>
          <a:lstStyle/>
          <a:p>
            <a:r>
              <a:rPr lang="es-CO" sz="3600" dirty="0">
                <a:latin typeface="Times New Roman" panose="02020603050405020304" pitchFamily="18" charset="0"/>
              </a:rPr>
              <a:t>¿POR QUÉ FALTAN LOS ESTUDIANTES?</a:t>
            </a:r>
          </a:p>
        </p:txBody>
      </p:sp>
      <p:sp>
        <p:nvSpPr>
          <p:cNvPr id="2" name="Rectangle 1"/>
          <p:cNvSpPr/>
          <p:nvPr/>
        </p:nvSpPr>
        <p:spPr>
          <a:xfrm>
            <a:off x="5614205" y="2261062"/>
            <a:ext cx="6384205" cy="3965440"/>
          </a:xfrm>
          <a:prstGeom prst="rect">
            <a:avLst/>
          </a:prstGeom>
        </p:spPr>
        <p:txBody>
          <a:bodyPr wrap="square">
            <a:normAutofit/>
          </a:bodyPr>
          <a:lstStyle/>
          <a:p>
            <a:pPr lvl="0">
              <a:buClr>
                <a:schemeClr val="tx1"/>
              </a:buClr>
              <a:buSzPct val="100000"/>
            </a:pPr>
            <a:r>
              <a:rPr lang="es-CO" sz="2800" b="1" dirty="0">
                <a:latin typeface="Californian FB" panose="0207040306080B030204" pitchFamily="18" charset="0"/>
                <a:sym typeface="Calibri"/>
              </a:rPr>
              <a:t>Consumo de drogas y alcohol:</a:t>
            </a:r>
          </a:p>
          <a:p>
            <a:pPr lvl="0">
              <a:buClr>
                <a:schemeClr val="tx1"/>
              </a:buClr>
              <a:buSzPct val="100000"/>
            </a:pPr>
            <a:endParaRPr lang="es-CO" sz="800" dirty="0">
              <a:latin typeface="Californian FB" panose="0207040306080B030204" pitchFamily="18" charset="0"/>
              <a:ea typeface="Calibri"/>
              <a:cs typeface="Calibri"/>
              <a:sym typeface="Calibri"/>
            </a:endParaRPr>
          </a:p>
          <a:p>
            <a:pPr marL="457200" lvl="0" indent="-457200">
              <a:buClr>
                <a:schemeClr val="tx1"/>
              </a:buClr>
              <a:buSzPct val="100000"/>
              <a:buFont typeface="Arial" panose="020B0604020202020204" pitchFamily="34" charset="0"/>
              <a:buChar char="•"/>
            </a:pPr>
            <a:r>
              <a:rPr lang="es-CO" sz="2500" dirty="0">
                <a:latin typeface="Californian FB" panose="0207040306080B030204" pitchFamily="18" charset="0"/>
                <a:sym typeface="Calibri"/>
              </a:rPr>
              <a:t>El consumo de drogas y alcohol puede afectar el juicio o la habilidad de hacer decisiones</a:t>
            </a:r>
          </a:p>
          <a:p>
            <a:pPr lvl="0">
              <a:buClr>
                <a:schemeClr val="tx1"/>
              </a:buClr>
              <a:buSzPct val="100000"/>
            </a:pPr>
            <a:endParaRPr lang="es-CO" sz="500" dirty="0">
              <a:latin typeface="Californian FB" panose="0207040306080B030204" pitchFamily="18" charset="0"/>
              <a:ea typeface="Calibri"/>
              <a:cs typeface="Calibri"/>
              <a:sym typeface="Calibri"/>
            </a:endParaRPr>
          </a:p>
          <a:p>
            <a:pPr marL="457200" lvl="0" indent="-457200">
              <a:buClr>
                <a:schemeClr val="tx1"/>
              </a:buClr>
              <a:buSzPct val="100000"/>
              <a:buFont typeface="Arial" panose="020B0604020202020204" pitchFamily="34" charset="0"/>
              <a:buChar char="•"/>
            </a:pPr>
            <a:r>
              <a:rPr lang="es-CO" sz="2500" dirty="0">
                <a:latin typeface="Californian FB" panose="0207040306080B030204" pitchFamily="18" charset="0"/>
                <a:sym typeface="Calibri"/>
              </a:rPr>
              <a:t>Puede reducir la habilidad de recordar lo que se enseña en la clase</a:t>
            </a:r>
          </a:p>
          <a:p>
            <a:pPr lvl="0">
              <a:buClr>
                <a:schemeClr val="tx1"/>
              </a:buClr>
              <a:buSzPct val="100000"/>
            </a:pPr>
            <a:endParaRPr lang="es-CO" sz="500" dirty="0">
              <a:latin typeface="Californian FB" panose="0207040306080B030204" pitchFamily="18" charset="0"/>
              <a:ea typeface="Calibri"/>
              <a:cs typeface="Calibri"/>
              <a:sym typeface="Calibri"/>
            </a:endParaRPr>
          </a:p>
          <a:p>
            <a:pPr marL="457200" lvl="0" indent="-457200">
              <a:buClr>
                <a:schemeClr val="tx1"/>
              </a:buClr>
              <a:buSzPct val="100000"/>
              <a:buFont typeface="Arial" panose="020B0604020202020204" pitchFamily="34" charset="0"/>
              <a:buChar char="•"/>
            </a:pPr>
            <a:r>
              <a:rPr lang="es-CO" sz="2500" dirty="0">
                <a:latin typeface="Californian FB" panose="0207040306080B030204" pitchFamily="18" charset="0"/>
                <a:sym typeface="Calibri"/>
              </a:rPr>
              <a:t>Resulta en frustración en la escuela y por tanto en ausentismo</a:t>
            </a:r>
          </a:p>
        </p:txBody>
      </p:sp>
      <p:sp>
        <p:nvSpPr>
          <p:cNvPr id="5" name="Shape 562"/>
          <p:cNvSpPr txBox="1"/>
          <p:nvPr/>
        </p:nvSpPr>
        <p:spPr>
          <a:xfrm>
            <a:off x="618868" y="6327141"/>
            <a:ext cx="11228136" cy="439688"/>
          </a:xfrm>
          <a:prstGeom prst="rect">
            <a:avLst/>
          </a:prstGeom>
          <a:noFill/>
          <a:ln>
            <a:noFill/>
          </a:ln>
        </p:spPr>
        <p:txBody>
          <a:bodyPr lIns="91425" tIns="45700" rIns="91425" bIns="45700" anchor="t" anchorCtr="0">
            <a:normAutofit/>
          </a:bodyPr>
          <a:lstStyle/>
          <a:p>
            <a:pPr marL="0" marR="0" lvl="0" indent="0" algn="ctr" rtl="0">
              <a:spcBef>
                <a:spcPts val="0"/>
              </a:spcBef>
              <a:buSzPct val="25000"/>
              <a:buNone/>
            </a:pPr>
            <a:r>
              <a:rPr lang="es-CO" sz="1800" b="0" i="0" u="none" strike="noStrike" cap="none" baseline="0" dirty="0">
                <a:latin typeface="Californian FB" panose="0207040306080B030204" pitchFamily="18" charset="0"/>
                <a:sym typeface="Calibri"/>
              </a:rPr>
              <a:t>Adaptado de:  </a:t>
            </a:r>
            <a:r>
              <a:rPr lang="es-CO" sz="1800" b="0" i="1" u="none" strike="noStrike" cap="none" baseline="0" dirty="0">
                <a:latin typeface="Californian FB" panose="0207040306080B030204" pitchFamily="18" charset="0"/>
                <a:sym typeface="Calibri"/>
              </a:rPr>
              <a:t>The Importance of Being in School:</a:t>
            </a:r>
            <a:r>
              <a:rPr lang="es-CO" sz="1800" b="0" i="0" u="none" strike="noStrike" cap="none" baseline="0" dirty="0">
                <a:latin typeface="Californian FB" panose="0207040306080B030204" pitchFamily="18" charset="0"/>
                <a:sym typeface="Calibri"/>
              </a:rPr>
              <a:t> </a:t>
            </a:r>
            <a:r>
              <a:rPr lang="es-CO" sz="1800" b="0" i="1" u="none" strike="noStrike" cap="none" baseline="0" dirty="0">
                <a:latin typeface="Californian FB" panose="0207040306080B030204" pitchFamily="18" charset="0"/>
                <a:sym typeface="Calibri"/>
              </a:rPr>
              <a:t>A Report on Absenteeism in the Nation’s Public Schools</a:t>
            </a:r>
          </a:p>
        </p:txBody>
      </p:sp>
      <p:sp>
        <p:nvSpPr>
          <p:cNvPr id="6" name="Slide Number Placeholder 5"/>
          <p:cNvSpPr>
            <a:spLocks noGrp="1"/>
          </p:cNvSpPr>
          <p:nvPr>
            <p:ph type="sldNum" sz="quarter" idx="12"/>
          </p:nvPr>
        </p:nvSpPr>
        <p:spPr/>
        <p:txBody>
          <a:bodyPr/>
          <a:lstStyle/>
          <a:p>
            <a:fld id="{29927BEA-0E01-4643-B2DE-F82012A02F29}" type="slidenum">
              <a:rPr lang="en-US" smtClean="0"/>
              <a:t>20</a:t>
            </a:fld>
            <a:endParaRPr lang="es-CO" dirty="0"/>
          </a:p>
        </p:txBody>
      </p:sp>
      <p:pic>
        <p:nvPicPr>
          <p:cNvPr id="1026" name="Picture 2" descr="http://www.patitucelaw.com/wp-content/uploads/2015/04/Possessing-Drug-Abuse-Instrument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4954" y="2261062"/>
            <a:ext cx="5025363" cy="3347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87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218628" y="2851572"/>
            <a:ext cx="1794980" cy="193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s-CO" sz="3600" b="1" dirty="0">
                <a:latin typeface="Californian FB" panose="0207040306080B030204" pitchFamily="18" charset="0"/>
              </a:rPr>
              <a:t>OBJETIVOS</a:t>
            </a:r>
          </a:p>
        </p:txBody>
      </p:sp>
      <p:sp>
        <p:nvSpPr>
          <p:cNvPr id="6" name="Shape 341"/>
          <p:cNvSpPr txBox="1">
            <a:spLocks/>
          </p:cNvSpPr>
          <p:nvPr/>
        </p:nvSpPr>
        <p:spPr>
          <a:xfrm>
            <a:off x="691980" y="2139778"/>
            <a:ext cx="9526648" cy="4381792"/>
          </a:xfrm>
          <a:prstGeom prst="rect">
            <a:avLst/>
          </a:prstGeom>
          <a:noFill/>
          <a:ln>
            <a:noFill/>
          </a:ln>
        </p:spPr>
        <p:txBody>
          <a:bodyPr vert="horz" lIns="91425" tIns="45700" rIns="91425" bIns="45700" rtlCol="0" anchor="t" anchorCtr="0">
            <a:normAutofit fontScale="92500"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Entender la importancia y los beneficios de la asistencia regular a la escuela </a:t>
            </a:r>
          </a:p>
          <a:p>
            <a:pPr marL="228600" indent="-228600">
              <a:spcBef>
                <a:spcPts val="0"/>
              </a:spcBef>
              <a:buClr>
                <a:schemeClr val="tx1"/>
              </a:buClr>
              <a:buFont typeface="+mj-lt"/>
              <a:buAutoNum type="arabicPeriod"/>
            </a:pPr>
            <a:endParaRPr lang="es-CO"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Discutir los motivos por qué los estudiantes faltan a la escuela</a:t>
            </a:r>
          </a:p>
          <a:p>
            <a:pPr marL="228600" indent="-228600">
              <a:spcBef>
                <a:spcPts val="0"/>
              </a:spcBef>
              <a:buClr>
                <a:schemeClr val="tx1"/>
              </a:buClr>
              <a:buFont typeface="+mj-lt"/>
              <a:buAutoNum type="arabicPeriod"/>
            </a:pPr>
            <a:endParaRPr lang="es-CO"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Entender las ausencias justificadas, el ausentismo crónico y sus efectos</a:t>
            </a:r>
          </a:p>
          <a:p>
            <a:pPr>
              <a:spcBef>
                <a:spcPts val="720"/>
              </a:spcBef>
              <a:buClr>
                <a:schemeClr val="tx1"/>
              </a:buClr>
              <a:buFont typeface="+mj-lt"/>
              <a:buAutoNum type="arabicPeriod"/>
            </a:pPr>
            <a:endParaRPr lang="es-CO"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Revisar las maneras cómo las escuelas y los padres pueden apoyarse </a:t>
            </a:r>
          </a:p>
          <a:p>
            <a:pPr marL="0" indent="0">
              <a:spcBef>
                <a:spcPts val="720"/>
              </a:spcBef>
              <a:buClr>
                <a:schemeClr val="tx1"/>
              </a:buClr>
              <a:buNone/>
            </a:pPr>
            <a:endParaRPr lang="es-CO" sz="1100" b="1" dirty="0">
              <a:latin typeface="Californian FB" panose="0207040306080B030204" pitchFamily="18" charset="0"/>
              <a:ea typeface="Calibri"/>
              <a:cs typeface="Times New Roman" panose="02020603050405020304" pitchFamily="18" charset="0"/>
              <a:sym typeface="Calibri"/>
            </a:endParaRPr>
          </a:p>
          <a:p>
            <a:pPr marL="0" indent="0">
              <a:spcBef>
                <a:spcPts val="720"/>
              </a:spcBef>
              <a:buClr>
                <a:schemeClr val="tx1"/>
              </a:buClr>
              <a:buNone/>
            </a:pPr>
            <a:r>
              <a:rPr lang="es-CO" sz="3000" b="1" dirty="0">
                <a:latin typeface="Californian FB" panose="0207040306080B030204" pitchFamily="18" charset="0"/>
                <a:sym typeface="Calibri"/>
              </a:rPr>
              <a:t>5.   Hacer recomendaciones al Consejo del Plantel Escolar</a:t>
            </a:r>
          </a:p>
          <a:p>
            <a:pPr marL="514350" indent="-514350">
              <a:spcBef>
                <a:spcPts val="720"/>
              </a:spcBef>
              <a:buClr>
                <a:schemeClr val="tx1"/>
              </a:buClr>
              <a:buFont typeface="+mj-lt"/>
              <a:buAutoNum type="arabicPeriod"/>
            </a:pPr>
            <a:endParaRPr lang="es-CO" sz="3000" b="1" dirty="0">
              <a:latin typeface="Californian FB" panose="0207040306080B030204" pitchFamily="18" charset="0"/>
              <a:ea typeface="Calibri"/>
              <a:cs typeface="Times New Roman" panose="02020603050405020304" pitchFamily="18" charset="0"/>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s-CO"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s-CO"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21</a:t>
            </a:fld>
            <a:endParaRPr lang="es-CO" dirty="0"/>
          </a:p>
        </p:txBody>
      </p:sp>
    </p:spTree>
    <p:extLst>
      <p:ext uri="{BB962C8B-B14F-4D97-AF65-F5344CB8AC3E}">
        <p14:creationId xmlns:p14="http://schemas.microsoft.com/office/powerpoint/2010/main" val="2761377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4" end="4"/>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3378" y="310216"/>
            <a:ext cx="10015152" cy="1008247"/>
          </a:xfrm>
        </p:spPr>
        <p:txBody>
          <a:bodyPr>
            <a:normAutofit fontScale="90000"/>
          </a:bodyPr>
          <a:lstStyle/>
          <a:p>
            <a:r>
              <a:rPr lang="es-CO" sz="3600" dirty="0">
                <a:latin typeface="Times New Roman" panose="02020603050405020304" pitchFamily="18" charset="0"/>
              </a:rPr>
              <a:t>AUSENCIAS JUSTIFICADAS </a:t>
            </a:r>
            <a:br>
              <a:rPr lang="es-CO" sz="3600" dirty="0">
                <a:latin typeface="Times New Roman" panose="02020603050405020304" pitchFamily="18" charset="0"/>
              </a:rPr>
            </a:br>
            <a:r>
              <a:rPr lang="es-CO" sz="3600" dirty="0">
                <a:latin typeface="Times New Roman" panose="02020603050405020304" pitchFamily="18" charset="0"/>
              </a:rPr>
              <a:t>(Código de educación  en California 48205)</a:t>
            </a:r>
          </a:p>
        </p:txBody>
      </p:sp>
      <p:grpSp>
        <p:nvGrpSpPr>
          <p:cNvPr id="3" name="Group 2"/>
          <p:cNvGrpSpPr/>
          <p:nvPr/>
        </p:nvGrpSpPr>
        <p:grpSpPr>
          <a:xfrm>
            <a:off x="485237" y="1903124"/>
            <a:ext cx="2716351" cy="1860091"/>
            <a:chOff x="485237" y="1971404"/>
            <a:chExt cx="2716351" cy="1860091"/>
          </a:xfrm>
        </p:grpSpPr>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5897" y="1971404"/>
              <a:ext cx="2175033" cy="1421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hape 444"/>
            <p:cNvSpPr txBox="1">
              <a:spLocks/>
            </p:cNvSpPr>
            <p:nvPr/>
          </p:nvSpPr>
          <p:spPr>
            <a:xfrm>
              <a:off x="485237" y="3393332"/>
              <a:ext cx="2716351" cy="438163"/>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lvl="0" indent="0" algn="ctr">
                <a:spcBef>
                  <a:spcPts val="720"/>
                </a:spcBef>
                <a:buClr>
                  <a:schemeClr val="tx1"/>
                </a:buClr>
                <a:buNone/>
              </a:pPr>
              <a:r>
                <a:rPr lang="es-CO" sz="2000" dirty="0">
                  <a:latin typeface="Californian FB" panose="0207040306080B030204" pitchFamily="18" charset="0"/>
                  <a:sym typeface="Calibri"/>
                </a:rPr>
                <a:t>citas dentales</a:t>
              </a:r>
            </a:p>
            <a:p>
              <a:pPr marL="342900" indent="-114300">
                <a:lnSpc>
                  <a:spcPct val="80000"/>
                </a:lnSpc>
                <a:spcBef>
                  <a:spcPts val="720"/>
                </a:spcBef>
                <a:buClr>
                  <a:schemeClr val="accent2"/>
                </a:buClr>
                <a:buFont typeface="Calibri"/>
                <a:buNone/>
              </a:pPr>
              <a:endParaRPr lang="es-CO" sz="3600" dirty="0">
                <a:latin typeface="Calibri"/>
                <a:ea typeface="Calibri"/>
                <a:cs typeface="Calibri"/>
                <a:sym typeface="Calibri"/>
              </a:endParaRPr>
            </a:p>
          </p:txBody>
        </p:sp>
      </p:grpSp>
      <p:grpSp>
        <p:nvGrpSpPr>
          <p:cNvPr id="6" name="Group 5"/>
          <p:cNvGrpSpPr/>
          <p:nvPr/>
        </p:nvGrpSpPr>
        <p:grpSpPr>
          <a:xfrm>
            <a:off x="3973189" y="1749470"/>
            <a:ext cx="1817779" cy="2544144"/>
            <a:chOff x="5696759" y="1898279"/>
            <a:chExt cx="2388898" cy="3450729"/>
          </a:xfrm>
        </p:grpSpPr>
        <p:pic>
          <p:nvPicPr>
            <p:cNvPr id="512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32389" y="1898279"/>
              <a:ext cx="2117639" cy="2990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Shape 444"/>
            <p:cNvSpPr txBox="1">
              <a:spLocks/>
            </p:cNvSpPr>
            <p:nvPr/>
          </p:nvSpPr>
          <p:spPr>
            <a:xfrm>
              <a:off x="5696759" y="4888385"/>
              <a:ext cx="2388898" cy="460623"/>
            </a:xfrm>
            <a:prstGeom prst="rect">
              <a:avLst/>
            </a:prstGeom>
            <a:noFill/>
            <a:ln>
              <a:noFill/>
            </a:ln>
          </p:spPr>
          <p:txBody>
            <a:bodyPr vert="horz" lIns="91425" tIns="45700" rIns="91425" bIns="45700" rtlCol="0" anchor="t" anchorCtr="0">
              <a:normAutofit fontScale="70000" lnSpcReduction="2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lvl="0" indent="0" algn="ctr">
                <a:spcBef>
                  <a:spcPts val="0"/>
                </a:spcBef>
                <a:buClr>
                  <a:schemeClr val="tx1"/>
                </a:buClr>
                <a:buNone/>
              </a:pPr>
              <a:r>
                <a:rPr lang="es-CO" sz="2000" dirty="0">
                  <a:latin typeface="Californian FB" panose="0207040306080B030204" pitchFamily="18" charset="0"/>
                  <a:sym typeface="Calibri"/>
                </a:rPr>
                <a:t>enfermedad o lesión</a:t>
              </a:r>
            </a:p>
            <a:p>
              <a:pPr marL="342900" indent="-114300" algn="ctr">
                <a:lnSpc>
                  <a:spcPct val="80000"/>
                </a:lnSpc>
                <a:spcBef>
                  <a:spcPts val="720"/>
                </a:spcBef>
                <a:buClr>
                  <a:schemeClr val="accent2"/>
                </a:buClr>
                <a:buFont typeface="Calibri"/>
                <a:buNone/>
              </a:pPr>
              <a:endParaRPr lang="es-CO" sz="3600" dirty="0">
                <a:latin typeface="Calibri"/>
                <a:ea typeface="Calibri"/>
                <a:cs typeface="Calibri"/>
                <a:sym typeface="Calibri"/>
              </a:endParaRPr>
            </a:p>
          </p:txBody>
        </p:sp>
      </p:grpSp>
      <p:grpSp>
        <p:nvGrpSpPr>
          <p:cNvPr id="16" name="Group 15"/>
          <p:cNvGrpSpPr/>
          <p:nvPr/>
        </p:nvGrpSpPr>
        <p:grpSpPr>
          <a:xfrm>
            <a:off x="8192307" y="5456536"/>
            <a:ext cx="2923811" cy="1209723"/>
            <a:chOff x="929390" y="4777136"/>
            <a:chExt cx="2923811" cy="1209723"/>
          </a:xfrm>
        </p:grpSpPr>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a:ext>
              </a:extLst>
            </a:blip>
            <a:srcRect t="37321" r="23260" b="32984"/>
            <a:stretch/>
          </p:blipFill>
          <p:spPr bwMode="auto">
            <a:xfrm>
              <a:off x="929390" y="4777136"/>
              <a:ext cx="2923811" cy="1131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1515325" y="5586749"/>
              <a:ext cx="2056826" cy="400110"/>
            </a:xfrm>
            <a:prstGeom prst="rect">
              <a:avLst/>
            </a:prstGeom>
          </p:spPr>
          <p:txBody>
            <a:bodyPr wrap="square">
              <a:spAutoFit/>
            </a:bodyPr>
            <a:lstStyle/>
            <a:p>
              <a:pPr lvl="0" algn="ctr">
                <a:spcBef>
                  <a:spcPts val="720"/>
                </a:spcBef>
                <a:buClr>
                  <a:srgbClr val="000000"/>
                </a:buClr>
              </a:pPr>
              <a:r>
                <a:rPr lang="es-CO" sz="2000" dirty="0">
                  <a:solidFill>
                    <a:srgbClr val="000000"/>
                  </a:solidFill>
                  <a:latin typeface="Californian FB" panose="0207040306080B030204" pitchFamily="18" charset="0"/>
                  <a:sym typeface="Calibri"/>
                </a:rPr>
                <a:t>cuarentena</a:t>
              </a:r>
            </a:p>
          </p:txBody>
        </p:sp>
      </p:grpSp>
      <p:grpSp>
        <p:nvGrpSpPr>
          <p:cNvPr id="17" name="Group 16"/>
          <p:cNvGrpSpPr/>
          <p:nvPr/>
        </p:nvGrpSpPr>
        <p:grpSpPr>
          <a:xfrm>
            <a:off x="6150852" y="2097718"/>
            <a:ext cx="3499423" cy="1968754"/>
            <a:chOff x="5785221" y="3761620"/>
            <a:chExt cx="3499423" cy="1968754"/>
          </a:xfrm>
        </p:grpSpPr>
        <p:pic>
          <p:nvPicPr>
            <p:cNvPr id="5133"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82839" y="3761620"/>
              <a:ext cx="2452243" cy="1482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Shape 444"/>
            <p:cNvSpPr txBox="1">
              <a:spLocks/>
            </p:cNvSpPr>
            <p:nvPr/>
          </p:nvSpPr>
          <p:spPr>
            <a:xfrm>
              <a:off x="5785221" y="5286421"/>
              <a:ext cx="3499423" cy="443953"/>
            </a:xfrm>
            <a:prstGeom prst="rect">
              <a:avLst/>
            </a:prstGeom>
            <a:noFill/>
            <a:ln>
              <a:noFill/>
            </a:ln>
          </p:spPr>
          <p:txBody>
            <a:bodyPr vert="horz" lIns="91425" tIns="45700" rIns="91425" bIns="45700" rtlCol="0" anchor="t" anchorCtr="0">
              <a:normAutofit fontScale="85000"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lvl="0" indent="0" algn="ctr">
                <a:spcBef>
                  <a:spcPts val="720"/>
                </a:spcBef>
                <a:buClr>
                  <a:schemeClr val="tx1"/>
                </a:buClr>
                <a:buNone/>
              </a:pPr>
              <a:r>
                <a:rPr lang="es-CO" sz="2000" dirty="0">
                  <a:latin typeface="Californian FB" panose="0207040306080B030204" pitchFamily="18" charset="0"/>
                  <a:sym typeface="Calibri"/>
                </a:rPr>
                <a:t>estudiante comparece en un tribunal</a:t>
              </a:r>
            </a:p>
            <a:p>
              <a:pPr marL="342900" indent="-114300">
                <a:lnSpc>
                  <a:spcPct val="80000"/>
                </a:lnSpc>
                <a:spcBef>
                  <a:spcPts val="720"/>
                </a:spcBef>
                <a:buClr>
                  <a:schemeClr val="accent2"/>
                </a:buClr>
                <a:buFont typeface="Calibri"/>
                <a:buNone/>
              </a:pPr>
              <a:endParaRPr lang="es-CO" sz="3600" dirty="0">
                <a:latin typeface="Calibri"/>
                <a:ea typeface="Calibri"/>
                <a:cs typeface="Calibri"/>
                <a:sym typeface="Calibri"/>
              </a:endParaRPr>
            </a:p>
          </p:txBody>
        </p:sp>
      </p:grpSp>
      <p:grpSp>
        <p:nvGrpSpPr>
          <p:cNvPr id="18" name="Group 17"/>
          <p:cNvGrpSpPr/>
          <p:nvPr/>
        </p:nvGrpSpPr>
        <p:grpSpPr>
          <a:xfrm>
            <a:off x="-129681" y="3964211"/>
            <a:ext cx="5704551" cy="2649206"/>
            <a:chOff x="78654" y="3921884"/>
            <a:chExt cx="5704551" cy="2649206"/>
          </a:xfrm>
        </p:grpSpPr>
        <p:pic>
          <p:nvPicPr>
            <p:cNvPr id="5136" name="Picture 1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843413" y="3921884"/>
              <a:ext cx="1960813" cy="196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Shape 444"/>
            <p:cNvSpPr txBox="1">
              <a:spLocks/>
            </p:cNvSpPr>
            <p:nvPr/>
          </p:nvSpPr>
          <p:spPr>
            <a:xfrm>
              <a:off x="78654" y="5883578"/>
              <a:ext cx="5704551" cy="687512"/>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lvl="0" indent="0" algn="ctr">
                <a:spcBef>
                  <a:spcPts val="720"/>
                </a:spcBef>
                <a:buClr>
                  <a:schemeClr val="tx1"/>
                </a:buClr>
                <a:buNone/>
              </a:pPr>
              <a:r>
                <a:rPr lang="es-CO" sz="2000" dirty="0">
                  <a:latin typeface="Californian FB" panose="0207040306080B030204" pitchFamily="18" charset="0"/>
                  <a:sym typeface="Calibri"/>
                </a:rPr>
                <a:t>feriado religioso; retiro, o ceremonia con previa aprobación del director </a:t>
              </a:r>
            </a:p>
            <a:p>
              <a:pPr marL="342900" indent="-114300">
                <a:lnSpc>
                  <a:spcPct val="80000"/>
                </a:lnSpc>
                <a:spcBef>
                  <a:spcPts val="720"/>
                </a:spcBef>
                <a:buClr>
                  <a:schemeClr val="accent2"/>
                </a:buClr>
                <a:buFont typeface="Calibri"/>
                <a:buNone/>
              </a:pPr>
              <a:endParaRPr lang="es-CO" sz="3600" dirty="0">
                <a:latin typeface="Calibri"/>
                <a:ea typeface="Calibri"/>
                <a:cs typeface="Calibri"/>
                <a:sym typeface="Calibri"/>
              </a:endParaRPr>
            </a:p>
          </p:txBody>
        </p:sp>
      </p:grpSp>
      <p:grpSp>
        <p:nvGrpSpPr>
          <p:cNvPr id="9" name="Group 8"/>
          <p:cNvGrpSpPr/>
          <p:nvPr/>
        </p:nvGrpSpPr>
        <p:grpSpPr>
          <a:xfrm>
            <a:off x="9407961" y="2354148"/>
            <a:ext cx="2643670" cy="3022655"/>
            <a:chOff x="8833891" y="2780270"/>
            <a:chExt cx="2643670" cy="3022655"/>
          </a:xfrm>
        </p:grpSpPr>
        <p:pic>
          <p:nvPicPr>
            <p:cNvPr id="5124"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284644" y="2780270"/>
              <a:ext cx="1742165" cy="2614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Shape 444"/>
            <p:cNvSpPr txBox="1">
              <a:spLocks/>
            </p:cNvSpPr>
            <p:nvPr/>
          </p:nvSpPr>
          <p:spPr>
            <a:xfrm>
              <a:off x="8833891" y="5402758"/>
              <a:ext cx="2643670" cy="400167"/>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lvl="0" indent="0" algn="ctr">
                <a:spcBef>
                  <a:spcPts val="720"/>
                </a:spcBef>
                <a:buClr>
                  <a:schemeClr val="tx1"/>
                </a:buClr>
                <a:buNone/>
              </a:pPr>
              <a:r>
                <a:rPr lang="es-CO" sz="2000" dirty="0">
                  <a:latin typeface="Californian FB" panose="0207040306080B030204" pitchFamily="18" charset="0"/>
                  <a:sym typeface="Calibri"/>
                </a:rPr>
                <a:t>citas médicas</a:t>
              </a:r>
            </a:p>
            <a:p>
              <a:pPr marL="342900" indent="-114300">
                <a:lnSpc>
                  <a:spcPct val="80000"/>
                </a:lnSpc>
                <a:spcBef>
                  <a:spcPts val="720"/>
                </a:spcBef>
                <a:buClr>
                  <a:schemeClr val="accent2"/>
                </a:buClr>
                <a:buFont typeface="Calibri"/>
                <a:buNone/>
              </a:pPr>
              <a:endParaRPr lang="es-CO" sz="3600" dirty="0">
                <a:latin typeface="Calibri"/>
                <a:ea typeface="Calibri"/>
                <a:cs typeface="Calibri"/>
                <a:sym typeface="Calibri"/>
              </a:endParaRPr>
            </a:p>
          </p:txBody>
        </p:sp>
      </p:grpSp>
      <p:grpSp>
        <p:nvGrpSpPr>
          <p:cNvPr id="2" name="Group 1"/>
          <p:cNvGrpSpPr/>
          <p:nvPr/>
        </p:nvGrpSpPr>
        <p:grpSpPr>
          <a:xfrm>
            <a:off x="4540466" y="4585176"/>
            <a:ext cx="4260673" cy="1287587"/>
            <a:chOff x="4828479" y="4477334"/>
            <a:chExt cx="3385752" cy="1019245"/>
          </a:xfrm>
        </p:grpSpPr>
        <p:pic>
          <p:nvPicPr>
            <p:cNvPr id="1026" name="Picture 2" descr="http://schools.iclipart.com/dodl.php?linklokauth=LzE0NC9zbWFsbC9iYXRjaF8wMi93aGl0ZV9yb3NlYnVkcy5qcGcsMTQxMDk5NjI0NCwyMDQuMTA4Ljk2LjkzLDAsMCxMTF8wLCxhMzAyODA3ZTkyZWFjOTIwOGE5N2QzMjg2OGJiYjRjMA%3D%3D/white_rosebuds.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3146" t="17390" b="17397"/>
            <a:stretch/>
          </p:blipFill>
          <p:spPr bwMode="auto">
            <a:xfrm>
              <a:off x="5904204" y="4779430"/>
              <a:ext cx="1333950" cy="71714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4828479" y="4477334"/>
              <a:ext cx="3385752" cy="707886"/>
            </a:xfrm>
            <a:prstGeom prst="rect">
              <a:avLst/>
            </a:prstGeom>
          </p:spPr>
          <p:txBody>
            <a:bodyPr wrap="square">
              <a:spAutoFit/>
            </a:bodyPr>
            <a:lstStyle/>
            <a:p>
              <a:pPr lvl="0" algn="ctr">
                <a:spcBef>
                  <a:spcPts val="720"/>
                </a:spcBef>
                <a:buClr>
                  <a:srgbClr val="000000"/>
                </a:buClr>
              </a:pPr>
              <a:r>
                <a:rPr lang="es-CO" sz="2000" dirty="0">
                  <a:solidFill>
                    <a:srgbClr val="000000"/>
                  </a:solidFill>
                  <a:latin typeface="Californian FB" panose="0207040306080B030204" pitchFamily="18" charset="0"/>
                  <a:sym typeface="Calibri"/>
                </a:rPr>
                <a:t>fallecimiento de un familiar  directo</a:t>
              </a:r>
            </a:p>
          </p:txBody>
        </p:sp>
      </p:grpSp>
      <p:sp>
        <p:nvSpPr>
          <p:cNvPr id="5" name="Slide Number Placeholder 4"/>
          <p:cNvSpPr>
            <a:spLocks noGrp="1"/>
          </p:cNvSpPr>
          <p:nvPr>
            <p:ph type="sldNum" sz="quarter" idx="12"/>
          </p:nvPr>
        </p:nvSpPr>
        <p:spPr/>
        <p:txBody>
          <a:bodyPr/>
          <a:lstStyle/>
          <a:p>
            <a:fld id="{29927BEA-0E01-4643-B2DE-F82012A02F29}" type="slidenum">
              <a:rPr lang="en-US" smtClean="0"/>
              <a:t>22</a:t>
            </a:fld>
            <a:endParaRPr lang="es-CO" dirty="0"/>
          </a:p>
        </p:txBody>
      </p:sp>
    </p:spTree>
    <p:extLst>
      <p:ext uri="{BB962C8B-B14F-4D97-AF65-F5344CB8AC3E}">
        <p14:creationId xmlns:p14="http://schemas.microsoft.com/office/powerpoint/2010/main" val="49873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3378" y="310216"/>
            <a:ext cx="8991600" cy="1008247"/>
          </a:xfrm>
        </p:spPr>
        <p:txBody>
          <a:bodyPr>
            <a:normAutofit/>
          </a:bodyPr>
          <a:lstStyle/>
          <a:p>
            <a:r>
              <a:rPr lang="es-CO" sz="3600" dirty="0">
                <a:latin typeface="Times New Roman" panose="02020603050405020304" pitchFamily="18" charset="0"/>
              </a:rPr>
              <a:t>AUSENCIAS JUSTIFICADAS</a:t>
            </a:r>
          </a:p>
        </p:txBody>
      </p:sp>
      <p:pic>
        <p:nvPicPr>
          <p:cNvPr id="5122" name="Picture 2" descr="http://schools.iclipart.com/dodl.php?linklokauth=LzIwMi9zbWFsbC9iYXRjaF8wNC9pbWdwMzQ1NDU1NDUzNTQ1MzJfMzQ3LmpwZywxNDEwMjgzMjgzLDIwNC4xMDguOTYuMTAyLDAsMCxMTF8wLCw5ZDI5OWUwMGE2MjNhOTU3ODkyMWIzNzBjNGI5ZGEyZA%3D%3D/imgp34545545354532_34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072" t="3013" r="4637" b="3088"/>
          <a:stretch/>
        </p:blipFill>
        <p:spPr bwMode="auto">
          <a:xfrm rot="10800000">
            <a:off x="7537622" y="1880727"/>
            <a:ext cx="4300150" cy="4805605"/>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44248" y="1820391"/>
            <a:ext cx="2756023" cy="461665"/>
          </a:xfrm>
          <a:prstGeom prst="rect">
            <a:avLst/>
          </a:prstGeom>
          <a:noFill/>
        </p:spPr>
        <p:txBody>
          <a:bodyPr wrap="square" rtlCol="0">
            <a:spAutoFit/>
          </a:bodyPr>
          <a:lstStyle/>
          <a:p>
            <a:r>
              <a:rPr lang="es-CO" sz="2400" dirty="0">
                <a:latin typeface="Gabriola" panose="04040605051002020D02" pitchFamily="82" charset="0"/>
              </a:rPr>
              <a:t>9 de octubre de 2015</a:t>
            </a:r>
          </a:p>
        </p:txBody>
      </p:sp>
      <p:sp>
        <p:nvSpPr>
          <p:cNvPr id="7" name="TextBox 6"/>
          <p:cNvSpPr txBox="1"/>
          <p:nvPr/>
        </p:nvSpPr>
        <p:spPr>
          <a:xfrm>
            <a:off x="8044249" y="2282056"/>
            <a:ext cx="3793523" cy="4401205"/>
          </a:xfrm>
          <a:prstGeom prst="rect">
            <a:avLst/>
          </a:prstGeom>
          <a:noFill/>
        </p:spPr>
        <p:txBody>
          <a:bodyPr wrap="square" rtlCol="0">
            <a:spAutoFit/>
          </a:bodyPr>
          <a:lstStyle/>
          <a:p>
            <a:r>
              <a:rPr lang="es-CO" sz="2400" dirty="0">
                <a:latin typeface="Gabriola" panose="04040605051002020D02" pitchFamily="82" charset="0"/>
              </a:rPr>
              <a:t>Estimado Sr. Wolfe:</a:t>
            </a:r>
            <a:br>
              <a:rPr dirty="0"/>
            </a:br>
            <a:r>
              <a:rPr lang="es-CO" sz="2400" dirty="0">
                <a:latin typeface="Gabriola" panose="04040605051002020D02" pitchFamily="82" charset="0"/>
              </a:rPr>
              <a:t>Este mensaje es para notificarle que Michael faltó a la escuela ayer debido a que tuvo cirugía dental para sacarle un diente.  Adjunto a esta nota está la constancia del dentista.</a:t>
            </a:r>
          </a:p>
          <a:p>
            <a:endParaRPr lang="es-CO" sz="800" dirty="0">
              <a:latin typeface="Gabriola" panose="04040605051002020D02" pitchFamily="82" charset="0"/>
            </a:endParaRPr>
          </a:p>
          <a:p>
            <a:r>
              <a:rPr lang="es-CO" sz="2400" dirty="0">
                <a:latin typeface="Gabriola" panose="04040605051002020D02" pitchFamily="82" charset="0"/>
              </a:rPr>
              <a:t>Si tiene preguntas, puede comunicarse conmigo al </a:t>
            </a:r>
            <a:r>
              <a:rPr lang="es-CO" dirty="0">
                <a:latin typeface="Mongolian Baiti" panose="03000500000000000000" pitchFamily="66" charset="0"/>
              </a:rPr>
              <a:t>555.987.6543.</a:t>
            </a:r>
          </a:p>
          <a:p>
            <a:endParaRPr lang="es-CO" sz="800" dirty="0">
              <a:latin typeface="Mongolian Baiti" panose="03000500000000000000" pitchFamily="66" charset="0"/>
              <a:cs typeface="Mongolian Baiti" panose="03000500000000000000" pitchFamily="66" charset="0"/>
            </a:endParaRPr>
          </a:p>
          <a:p>
            <a:r>
              <a:rPr lang="en-US" sz="2400" dirty="0">
                <a:latin typeface="Gabriola" panose="04040605051002020D02" pitchFamily="82" charset="0"/>
              </a:rPr>
              <a:t>		</a:t>
            </a:r>
            <a:r>
              <a:rPr lang="es-CO" sz="2400" dirty="0">
                <a:latin typeface="Gabriola" panose="04040605051002020D02" pitchFamily="82" charset="0"/>
              </a:rPr>
              <a:t>        Atentamente,</a:t>
            </a:r>
          </a:p>
          <a:p>
            <a:endParaRPr lang="es-CO" sz="2400" dirty="0">
              <a:latin typeface="Gabriola" panose="04040605051002020D02" pitchFamily="82" charset="0"/>
              <a:cs typeface="Mongolian Baiti" panose="03000500000000000000" pitchFamily="66" charset="0"/>
            </a:endParaRPr>
          </a:p>
          <a:p>
            <a:r>
              <a:rPr lang="es-CO" sz="2400" dirty="0">
                <a:latin typeface="Gabriola" panose="04040605051002020D02" pitchFamily="82" charset="0"/>
              </a:rPr>
              <a:t>                                          Elena Duvon</a:t>
            </a:r>
            <a:r>
              <a:rPr lang="es-CO" dirty="0"/>
              <a:t>  </a:t>
            </a:r>
          </a:p>
        </p:txBody>
      </p:sp>
      <p:sp>
        <p:nvSpPr>
          <p:cNvPr id="8" name="TextBox 7"/>
          <p:cNvSpPr txBox="1"/>
          <p:nvPr/>
        </p:nvSpPr>
        <p:spPr>
          <a:xfrm>
            <a:off x="10095470" y="5739030"/>
            <a:ext cx="1742302" cy="461665"/>
          </a:xfrm>
          <a:prstGeom prst="rect">
            <a:avLst/>
          </a:prstGeom>
          <a:noFill/>
        </p:spPr>
        <p:txBody>
          <a:bodyPr wrap="square" rtlCol="0">
            <a:spAutoFit/>
          </a:bodyPr>
          <a:lstStyle/>
          <a:p>
            <a:pPr algn="ctr"/>
            <a:r>
              <a:rPr lang="es-CO" sz="2400" dirty="0">
                <a:latin typeface="Vladimir Script" panose="03050402040407070305" pitchFamily="66" charset="0"/>
              </a:rPr>
              <a:t>Elena Duvon</a:t>
            </a:r>
          </a:p>
        </p:txBody>
      </p:sp>
      <p:sp>
        <p:nvSpPr>
          <p:cNvPr id="9" name="Shape 496"/>
          <p:cNvSpPr txBox="1">
            <a:spLocks/>
          </p:cNvSpPr>
          <p:nvPr/>
        </p:nvSpPr>
        <p:spPr>
          <a:xfrm>
            <a:off x="262421" y="2050401"/>
            <a:ext cx="6892142" cy="3688629"/>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spcBef>
                <a:spcPts val="0"/>
              </a:spcBef>
              <a:buClr>
                <a:schemeClr val="tx1"/>
              </a:buClr>
              <a:buSzPct val="25000"/>
              <a:buNone/>
            </a:pPr>
            <a:r>
              <a:rPr lang="es-CO" dirty="0">
                <a:latin typeface="Californian FB" panose="0207040306080B030204" pitchFamily="18" charset="0"/>
                <a:sym typeface="Calibri"/>
              </a:rPr>
              <a:t>La verificación de la ausencia del estudiante se debe realizar mediante:</a:t>
            </a:r>
          </a:p>
          <a:p>
            <a:pPr marL="914400" lvl="1" indent="-457200">
              <a:spcBef>
                <a:spcPts val="560"/>
              </a:spcBef>
              <a:buClr>
                <a:schemeClr val="tx1"/>
              </a:buClr>
              <a:buFont typeface="Arial" panose="020B0604020202020204" pitchFamily="34" charset="0"/>
              <a:buChar char="•"/>
            </a:pPr>
            <a:r>
              <a:rPr lang="es-CO" sz="2400" dirty="0">
                <a:latin typeface="Californian FB" panose="0207040306080B030204" pitchFamily="18" charset="0"/>
                <a:sym typeface="Calibri"/>
              </a:rPr>
              <a:t>nota del padre/tutor legal</a:t>
            </a:r>
          </a:p>
          <a:p>
            <a:pPr marL="914400" lvl="1" indent="-457200">
              <a:spcBef>
                <a:spcPts val="560"/>
              </a:spcBef>
              <a:buClr>
                <a:schemeClr val="tx1"/>
              </a:buClr>
              <a:buFont typeface="Arial" panose="020B0604020202020204" pitchFamily="34" charset="0"/>
              <a:buChar char="•"/>
            </a:pPr>
            <a:r>
              <a:rPr lang="es-CO" sz="2400" dirty="0">
                <a:latin typeface="Californian FB" panose="0207040306080B030204" pitchFamily="18" charset="0"/>
                <a:sym typeface="Calibri"/>
              </a:rPr>
              <a:t>constancia del doctor</a:t>
            </a:r>
          </a:p>
          <a:p>
            <a:pPr marL="914400" lvl="1" indent="-457200">
              <a:spcBef>
                <a:spcPts val="560"/>
              </a:spcBef>
              <a:buClr>
                <a:schemeClr val="tx1"/>
              </a:buClr>
              <a:buFont typeface="Arial" panose="020B0604020202020204" pitchFamily="34" charset="0"/>
              <a:buChar char="•"/>
            </a:pPr>
            <a:r>
              <a:rPr lang="es-CO" sz="2400" dirty="0">
                <a:latin typeface="Californian FB" panose="0207040306080B030204" pitchFamily="18" charset="0"/>
                <a:sym typeface="Calibri"/>
              </a:rPr>
              <a:t>constancia del enfermero escolar</a:t>
            </a:r>
          </a:p>
          <a:p>
            <a:pPr marL="914400" lvl="1" indent="-457200">
              <a:spcBef>
                <a:spcPts val="560"/>
              </a:spcBef>
              <a:buClr>
                <a:schemeClr val="tx1"/>
              </a:buClr>
              <a:buFont typeface="Arial" panose="020B0604020202020204" pitchFamily="34" charset="0"/>
              <a:buChar char="•"/>
            </a:pPr>
            <a:r>
              <a:rPr lang="es-CO" sz="2400" dirty="0">
                <a:latin typeface="Californian FB" panose="0207040306080B030204" pitchFamily="18" charset="0"/>
                <a:sym typeface="Calibri"/>
              </a:rPr>
              <a:t>El personal escolar autorizado designado por el director</a:t>
            </a:r>
          </a:p>
          <a:p>
            <a:pPr marL="914400" lvl="1" indent="-457200">
              <a:spcBef>
                <a:spcPts val="560"/>
              </a:spcBef>
              <a:buClr>
                <a:schemeClr val="tx1"/>
              </a:buClr>
              <a:buFont typeface="Arial" panose="020B0604020202020204" pitchFamily="34" charset="0"/>
              <a:buChar char="•"/>
            </a:pPr>
            <a:r>
              <a:rPr lang="es-CO" sz="2400" dirty="0">
                <a:latin typeface="Californian FB" panose="0207040306080B030204" pitchFamily="18" charset="0"/>
                <a:sym typeface="Calibri"/>
              </a:rPr>
              <a:t>Documentos del tribunal</a:t>
            </a:r>
            <a:endParaRPr lang="es-CO" sz="2500" dirty="0">
              <a:latin typeface="Californian FB" panose="0207040306080B030204" pitchFamily="18" charset="0"/>
              <a:ea typeface="Calibri"/>
              <a:cs typeface="Calibri"/>
              <a:sym typeface="Calibri"/>
            </a:endParaRPr>
          </a:p>
        </p:txBody>
      </p:sp>
      <p:sp>
        <p:nvSpPr>
          <p:cNvPr id="3" name="TextBox 2"/>
          <p:cNvSpPr txBox="1"/>
          <p:nvPr/>
        </p:nvSpPr>
        <p:spPr>
          <a:xfrm>
            <a:off x="262421" y="5609968"/>
            <a:ext cx="7176347" cy="707886"/>
          </a:xfrm>
          <a:prstGeom prst="rect">
            <a:avLst/>
          </a:prstGeom>
          <a:noFill/>
        </p:spPr>
        <p:txBody>
          <a:bodyPr wrap="square" rtlCol="0">
            <a:spAutoFit/>
          </a:bodyPr>
          <a:lstStyle/>
          <a:p>
            <a:pPr marL="0" lvl="1" algn="ctr"/>
            <a:r>
              <a:rPr lang="es-CO" sz="2000" b="1" i="1" dirty="0">
                <a:solidFill>
                  <a:schemeClr val="accent5"/>
                </a:solidFill>
                <a:latin typeface="Californian FB" panose="0207040306080B030204" pitchFamily="18" charset="0"/>
                <a:sym typeface="Calibri"/>
              </a:rPr>
              <a:t>Los hermanos, abuelos, primos, otros estudiantes </a:t>
            </a:r>
            <a:r>
              <a:rPr lang="es-CO" sz="2000" b="1" i="1" u="sng" dirty="0">
                <a:solidFill>
                  <a:schemeClr val="accent5"/>
                </a:solidFill>
                <a:latin typeface="Californian FB" panose="0207040306080B030204" pitchFamily="18" charset="0"/>
                <a:sym typeface="Calibri"/>
              </a:rPr>
              <a:t>no pueden</a:t>
            </a:r>
            <a:r>
              <a:rPr lang="es-CO" sz="2000" b="1" i="1" dirty="0">
                <a:solidFill>
                  <a:schemeClr val="accent5"/>
                </a:solidFill>
                <a:latin typeface="Californian FB" panose="0207040306080B030204" pitchFamily="18" charset="0"/>
                <a:sym typeface="Calibri"/>
              </a:rPr>
              <a:t> proveer verificación para la ausencia. </a:t>
            </a:r>
          </a:p>
        </p:txBody>
      </p:sp>
      <p:sp>
        <p:nvSpPr>
          <p:cNvPr id="5" name="Slide Number Placeholder 4"/>
          <p:cNvSpPr>
            <a:spLocks noGrp="1"/>
          </p:cNvSpPr>
          <p:nvPr>
            <p:ph type="sldNum" sz="quarter" idx="12"/>
          </p:nvPr>
        </p:nvSpPr>
        <p:spPr/>
        <p:txBody>
          <a:bodyPr/>
          <a:lstStyle/>
          <a:p>
            <a:fld id="{29927BEA-0E01-4643-B2DE-F82012A02F29}" type="slidenum">
              <a:rPr lang="en-US" smtClean="0"/>
              <a:t>23</a:t>
            </a:fld>
            <a:endParaRPr lang="es-CO"/>
          </a:p>
        </p:txBody>
      </p:sp>
    </p:spTree>
    <p:extLst>
      <p:ext uri="{BB962C8B-B14F-4D97-AF65-F5344CB8AC3E}">
        <p14:creationId xmlns:p14="http://schemas.microsoft.com/office/powerpoint/2010/main" val="43745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1022" y="310216"/>
            <a:ext cx="8991600" cy="1008247"/>
          </a:xfrm>
        </p:spPr>
        <p:txBody>
          <a:bodyPr>
            <a:normAutofit/>
          </a:bodyPr>
          <a:lstStyle/>
          <a:p>
            <a:r>
              <a:rPr lang="es-CO" sz="3600" dirty="0">
                <a:latin typeface="Times New Roman" panose="02020603050405020304" pitchFamily="18" charset="0"/>
              </a:rPr>
              <a:t>SITUACIONES HIPOTÉTICAS</a:t>
            </a:r>
          </a:p>
        </p:txBody>
      </p:sp>
      <p:pic>
        <p:nvPicPr>
          <p:cNvPr id="18434" name="Picture 2" descr="http://schools.iclipart.com/dodl.php?linklokauth=LzA2Ni9zbWFsbC9iYXRjaF80Mi8wNjZfMzI1ODYuanBnLDE0MTAyOTg2MjksMjA0LjEwOC45Ni4xMDIsMCwwLExMXzAsLDFlZDFhOGEyY2FiMTg1ZGVmMDQ5ZjJkZWU4YzIyZGY0/066_32586.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6252" b="26947"/>
          <a:stretch/>
        </p:blipFill>
        <p:spPr bwMode="auto">
          <a:xfrm>
            <a:off x="2503359" y="2147133"/>
            <a:ext cx="6912490" cy="36729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24</a:t>
            </a:fld>
            <a:endParaRPr lang="es-CO"/>
          </a:p>
        </p:txBody>
      </p:sp>
    </p:spTree>
    <p:extLst>
      <p:ext uri="{BB962C8B-B14F-4D97-AF65-F5344CB8AC3E}">
        <p14:creationId xmlns:p14="http://schemas.microsoft.com/office/powerpoint/2010/main" val="3918142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1022" y="310216"/>
            <a:ext cx="8991600" cy="1008247"/>
          </a:xfrm>
        </p:spPr>
        <p:txBody>
          <a:bodyPr>
            <a:normAutofit/>
          </a:bodyPr>
          <a:lstStyle/>
          <a:p>
            <a:r>
              <a:rPr lang="es-CO" sz="3600" dirty="0">
                <a:latin typeface="Times New Roman" panose="02020603050405020304" pitchFamily="18" charset="0"/>
              </a:rPr>
              <a:t>SITUACIONES HIPOTÉTICAS</a:t>
            </a:r>
          </a:p>
        </p:txBody>
      </p:sp>
      <p:sp>
        <p:nvSpPr>
          <p:cNvPr id="7" name="Rectangle 6"/>
          <p:cNvSpPr/>
          <p:nvPr/>
        </p:nvSpPr>
        <p:spPr>
          <a:xfrm>
            <a:off x="469557" y="2887288"/>
            <a:ext cx="6845643" cy="2631490"/>
          </a:xfrm>
          <a:prstGeom prst="rect">
            <a:avLst/>
          </a:prstGeom>
        </p:spPr>
        <p:txBody>
          <a:bodyPr wrap="square">
            <a:spAutoFit/>
          </a:bodyPr>
          <a:lstStyle/>
          <a:p>
            <a:pPr lvl="0">
              <a:buClr>
                <a:schemeClr val="tx1"/>
              </a:buClr>
              <a:buSzPct val="100000"/>
            </a:pPr>
            <a:r>
              <a:rPr lang="es-CO" sz="2600" b="1" dirty="0">
                <a:latin typeface="Californian FB" panose="0207040306080B030204" pitchFamily="18" charset="0"/>
                <a:sym typeface="Calibri"/>
              </a:rPr>
              <a:t>Ayer su hijo salió temprano de la escuela porque tenía poquita fiebre.  Al transcurso de la noche, él se quejó que tenía dolor en el cuerpo.  Esta mañana aún tiene fiebre.</a:t>
            </a:r>
          </a:p>
          <a:p>
            <a:pPr lvl="0">
              <a:buClr>
                <a:schemeClr val="tx1"/>
              </a:buClr>
              <a:buSzPct val="100000"/>
            </a:pPr>
            <a:endParaRPr lang="es-CO" sz="900" b="1" dirty="0">
              <a:latin typeface="Californian FB" panose="0207040306080B030204" pitchFamily="18" charset="0"/>
              <a:ea typeface="Calibri"/>
              <a:cs typeface="Calibri"/>
              <a:sym typeface="Calibri"/>
            </a:endParaRPr>
          </a:p>
          <a:p>
            <a:pPr lvl="0">
              <a:buClr>
                <a:schemeClr val="tx1"/>
              </a:buClr>
              <a:buSzPct val="100000"/>
            </a:pPr>
            <a:r>
              <a:rPr lang="es-CO" sz="2600" b="1" dirty="0">
                <a:latin typeface="Californian FB" panose="0207040306080B030204" pitchFamily="18" charset="0"/>
                <a:sym typeface="Calibri"/>
              </a:rPr>
              <a:t>¿Debería enviarlo a la escuela? ¿Por qué sí o por qué no?</a:t>
            </a:r>
          </a:p>
        </p:txBody>
      </p:sp>
      <p:pic>
        <p:nvPicPr>
          <p:cNvPr id="22530" name="Picture 2" descr="http://www.medindia.net/symptoms/images/fever.jpg"/>
          <p:cNvPicPr>
            <a:picLocks noChangeAspect="1" noChangeArrowheads="1"/>
          </p:cNvPicPr>
          <p:nvPr/>
        </p:nvPicPr>
        <p:blipFill rotWithShape="1">
          <a:blip r:embed="rId2">
            <a:extLst>
              <a:ext uri="{28A0092B-C50C-407E-A947-70E740481C1C}">
                <a14:useLocalDpi xmlns:a14="http://schemas.microsoft.com/office/drawing/2010/main"/>
              </a:ext>
            </a:extLst>
          </a:blip>
          <a:srcRect b="8043"/>
          <a:stretch/>
        </p:blipFill>
        <p:spPr bwMode="auto">
          <a:xfrm>
            <a:off x="7451123" y="2733564"/>
            <a:ext cx="4500521" cy="29389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25</a:t>
            </a:fld>
            <a:endParaRPr lang="es-CO"/>
          </a:p>
        </p:txBody>
      </p:sp>
    </p:spTree>
    <p:extLst>
      <p:ext uri="{BB962C8B-B14F-4D97-AF65-F5344CB8AC3E}">
        <p14:creationId xmlns:p14="http://schemas.microsoft.com/office/powerpoint/2010/main" val="13797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1022" y="310216"/>
            <a:ext cx="8991600" cy="1008247"/>
          </a:xfrm>
        </p:spPr>
        <p:txBody>
          <a:bodyPr>
            <a:normAutofit/>
          </a:bodyPr>
          <a:lstStyle/>
          <a:p>
            <a:r>
              <a:rPr lang="es-CO" sz="3600" dirty="0">
                <a:latin typeface="Times New Roman" panose="02020603050405020304" pitchFamily="18" charset="0"/>
              </a:rPr>
              <a:t>SITUACIONES HIPOTÉTICAS</a:t>
            </a:r>
          </a:p>
        </p:txBody>
      </p:sp>
      <p:pic>
        <p:nvPicPr>
          <p:cNvPr id="19460" name="Picture 4" descr="http://www.tamilula.com/uploads/images/2013/08/Teen_girl_crying.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8765" y="2381807"/>
            <a:ext cx="2921257" cy="32849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460789" y="2514139"/>
            <a:ext cx="7203989" cy="3431709"/>
          </a:xfrm>
          <a:prstGeom prst="rect">
            <a:avLst/>
          </a:prstGeom>
        </p:spPr>
        <p:txBody>
          <a:bodyPr wrap="square">
            <a:spAutoFit/>
          </a:bodyPr>
          <a:lstStyle/>
          <a:p>
            <a:pPr lvl="0">
              <a:buClr>
                <a:schemeClr val="tx1"/>
              </a:buClr>
              <a:buSzPct val="100000"/>
            </a:pPr>
            <a:r>
              <a:rPr lang="es-CO" sz="2600" b="1" dirty="0">
                <a:latin typeface="Californian FB" panose="0207040306080B030204" pitchFamily="18" charset="0"/>
                <a:sym typeface="Calibri"/>
              </a:rPr>
              <a:t>Su hijo estuvo enfermo durante el fin de semana y no terminó un importante proyecto para una clase.  Este proyecto forma parte de un gran porcentaje de la calificación.  Su hijo está llorando y le ruega que le permita quedarse en casa para terminar el proyecto.  </a:t>
            </a:r>
          </a:p>
          <a:p>
            <a:pPr lvl="0">
              <a:buClr>
                <a:schemeClr val="tx1"/>
              </a:buClr>
              <a:buSzPct val="100000"/>
            </a:pPr>
            <a:endParaRPr lang="es-CO" sz="900" b="1" dirty="0">
              <a:latin typeface="Californian FB" panose="0207040306080B030204" pitchFamily="18" charset="0"/>
              <a:ea typeface="Calibri"/>
              <a:cs typeface="Calibri"/>
              <a:sym typeface="Calibri"/>
            </a:endParaRPr>
          </a:p>
          <a:p>
            <a:pPr lvl="0">
              <a:buClr>
                <a:schemeClr val="tx1"/>
              </a:buClr>
              <a:buSzPct val="100000"/>
            </a:pPr>
            <a:r>
              <a:rPr lang="es-CO" sz="2600" b="1" dirty="0">
                <a:latin typeface="Californian FB" panose="0207040306080B030204" pitchFamily="18" charset="0"/>
                <a:sym typeface="Calibri"/>
              </a:rPr>
              <a:t>¿Debería permitirle que se quede en casa? ¿Por qué sí o por qué no?</a:t>
            </a:r>
          </a:p>
        </p:txBody>
      </p:sp>
      <p:sp>
        <p:nvSpPr>
          <p:cNvPr id="2" name="Slide Number Placeholder 1"/>
          <p:cNvSpPr>
            <a:spLocks noGrp="1"/>
          </p:cNvSpPr>
          <p:nvPr>
            <p:ph type="sldNum" sz="quarter" idx="12"/>
          </p:nvPr>
        </p:nvSpPr>
        <p:spPr/>
        <p:txBody>
          <a:bodyPr/>
          <a:lstStyle/>
          <a:p>
            <a:fld id="{29927BEA-0E01-4643-B2DE-F82012A02F29}" type="slidenum">
              <a:rPr lang="en-US" smtClean="0"/>
              <a:t>26</a:t>
            </a:fld>
            <a:endParaRPr lang="es-CO"/>
          </a:p>
        </p:txBody>
      </p:sp>
    </p:spTree>
    <p:extLst>
      <p:ext uri="{BB962C8B-B14F-4D97-AF65-F5344CB8AC3E}">
        <p14:creationId xmlns:p14="http://schemas.microsoft.com/office/powerpoint/2010/main" val="195725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1022" y="310216"/>
            <a:ext cx="8991600" cy="1008247"/>
          </a:xfrm>
        </p:spPr>
        <p:txBody>
          <a:bodyPr>
            <a:normAutofit/>
          </a:bodyPr>
          <a:lstStyle/>
          <a:p>
            <a:r>
              <a:rPr lang="es-CO" sz="3600" dirty="0">
                <a:latin typeface="Times New Roman" panose="02020603050405020304" pitchFamily="18" charset="0"/>
              </a:rPr>
              <a:t>SITUACIONES HIPOTÉTICAS</a:t>
            </a:r>
          </a:p>
        </p:txBody>
      </p:sp>
      <p:sp>
        <p:nvSpPr>
          <p:cNvPr id="7" name="Rectangle 6"/>
          <p:cNvSpPr/>
          <p:nvPr/>
        </p:nvSpPr>
        <p:spPr>
          <a:xfrm>
            <a:off x="4763901" y="2322661"/>
            <a:ext cx="7203989" cy="3293209"/>
          </a:xfrm>
          <a:prstGeom prst="rect">
            <a:avLst/>
          </a:prstGeom>
        </p:spPr>
        <p:txBody>
          <a:bodyPr wrap="square">
            <a:spAutoFit/>
          </a:bodyPr>
          <a:lstStyle/>
          <a:p>
            <a:pPr lvl="0">
              <a:buClr>
                <a:schemeClr val="tx1"/>
              </a:buClr>
              <a:buSzPct val="100000"/>
            </a:pPr>
            <a:r>
              <a:rPr lang="es-CO" sz="2600" b="1" dirty="0">
                <a:latin typeface="Californian FB" panose="0207040306080B030204" pitchFamily="18" charset="0"/>
                <a:sym typeface="Calibri"/>
              </a:rPr>
              <a:t>Su hijo no ha visto a su abuela en cinco años.  Ella vive en otro país.  Esta primavera, su familia tendrá la oportunidad de irse de vacaciones con la abuela por una semana.  Aunque la sesión académica aún estará en curso, será después de las pruebas estatales.</a:t>
            </a:r>
          </a:p>
          <a:p>
            <a:pPr lvl="0">
              <a:buClr>
                <a:schemeClr val="tx1"/>
              </a:buClr>
              <a:buSzPct val="100000"/>
            </a:pPr>
            <a:r>
              <a:rPr lang="es-CO" sz="2600" b="1" dirty="0">
                <a:latin typeface="Californian FB" panose="0207040306080B030204" pitchFamily="18" charset="0"/>
                <a:sym typeface="Calibri"/>
              </a:rPr>
              <a:t>¿Deberían irse a estas vacaciones bien merecidas? ¿Por qué sí o por qué no?</a:t>
            </a:r>
          </a:p>
        </p:txBody>
      </p:sp>
      <p:pic>
        <p:nvPicPr>
          <p:cNvPr id="2050" name="Picture 2" descr="http://ellemay.files.wordpress.com/2008/11/grandmas-kitchen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3050" y="2081883"/>
            <a:ext cx="4411057" cy="449191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27</a:t>
            </a:fld>
            <a:endParaRPr lang="es-CO"/>
          </a:p>
        </p:txBody>
      </p:sp>
    </p:spTree>
    <p:extLst>
      <p:ext uri="{BB962C8B-B14F-4D97-AF65-F5344CB8AC3E}">
        <p14:creationId xmlns:p14="http://schemas.microsoft.com/office/powerpoint/2010/main" val="244578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1022" y="310216"/>
            <a:ext cx="8991600" cy="1008247"/>
          </a:xfrm>
        </p:spPr>
        <p:txBody>
          <a:bodyPr>
            <a:normAutofit/>
          </a:bodyPr>
          <a:lstStyle/>
          <a:p>
            <a:r>
              <a:rPr lang="es-CO" sz="3600" dirty="0">
                <a:latin typeface="Times New Roman" panose="02020603050405020304" pitchFamily="18" charset="0"/>
              </a:rPr>
              <a:t>SITUACIONES HIPOTÉTICAS</a:t>
            </a:r>
          </a:p>
        </p:txBody>
      </p:sp>
      <p:sp>
        <p:nvSpPr>
          <p:cNvPr id="7" name="Rectangle 6"/>
          <p:cNvSpPr/>
          <p:nvPr/>
        </p:nvSpPr>
        <p:spPr>
          <a:xfrm>
            <a:off x="481912" y="2284891"/>
            <a:ext cx="6685007" cy="3831818"/>
          </a:xfrm>
          <a:prstGeom prst="rect">
            <a:avLst/>
          </a:prstGeom>
        </p:spPr>
        <p:txBody>
          <a:bodyPr wrap="square">
            <a:spAutoFit/>
          </a:bodyPr>
          <a:lstStyle/>
          <a:p>
            <a:pPr lvl="0">
              <a:buClr>
                <a:schemeClr val="tx1"/>
              </a:buClr>
              <a:buSzPct val="100000"/>
            </a:pPr>
            <a:r>
              <a:rPr lang="es-CO" sz="2600" dirty="0">
                <a:latin typeface="Times New Roman" panose="02020603050405020304" pitchFamily="18" charset="0"/>
                <a:sym typeface="Calibri"/>
              </a:rPr>
              <a:t>Su hijo tiene una prueba de aptitud física hoy.  Él sabe que tiene que hacer 20 planchas.  Durante la previa prueba de aptitud física, solamente pudo hacer 11 y sus compañeros se burlaron de él.  Se sintió humillado.  Jamás quiere sentirse así de nuevo. Él le asegura que perder la prueba no afectará su calificación en educación física.</a:t>
            </a:r>
          </a:p>
          <a:p>
            <a:pPr lvl="0">
              <a:buClr>
                <a:schemeClr val="tx1"/>
              </a:buClr>
              <a:buSzPct val="100000"/>
            </a:pPr>
            <a:endParaRPr lang="es-CO" sz="900" dirty="0">
              <a:latin typeface="Times New Roman" panose="02020603050405020304" pitchFamily="18" charset="0"/>
              <a:ea typeface="Calibri"/>
              <a:cs typeface="Times New Roman" panose="02020603050405020304" pitchFamily="18" charset="0"/>
              <a:sym typeface="Calibri"/>
            </a:endParaRPr>
          </a:p>
          <a:p>
            <a:pPr lvl="0">
              <a:buClr>
                <a:schemeClr val="tx1"/>
              </a:buClr>
              <a:buSzPct val="100000"/>
            </a:pPr>
            <a:r>
              <a:rPr lang="es-CO" sz="2600" dirty="0">
                <a:latin typeface="Times New Roman" panose="02020603050405020304" pitchFamily="18" charset="0"/>
                <a:sym typeface="Calibri"/>
              </a:rPr>
              <a:t>¿Debería permitirle que se quede en casa? ¿Por qué sí o por qué no?</a:t>
            </a:r>
          </a:p>
        </p:txBody>
      </p:sp>
      <p:pic>
        <p:nvPicPr>
          <p:cNvPr id="3074" name="Picture 2" descr="http://bloximages.chicago2.vip.townnews.com/globegazette.com/content/tncms/assets/v3/editorial/d/86/d865f9b4-9c6b-11e1-a106-0019bb2963f4/4faebf671b695.preview-62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6918" y="2353579"/>
            <a:ext cx="4688445" cy="376313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28</a:t>
            </a:fld>
            <a:endParaRPr lang="es-CO"/>
          </a:p>
        </p:txBody>
      </p:sp>
    </p:spTree>
    <p:extLst>
      <p:ext uri="{BB962C8B-B14F-4D97-AF65-F5344CB8AC3E}">
        <p14:creationId xmlns:p14="http://schemas.microsoft.com/office/powerpoint/2010/main" val="267119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2805" y="310216"/>
            <a:ext cx="8991600" cy="1008247"/>
          </a:xfrm>
        </p:spPr>
        <p:txBody>
          <a:bodyPr>
            <a:normAutofit/>
          </a:bodyPr>
          <a:lstStyle/>
          <a:p>
            <a:r>
              <a:rPr lang="es-CO" sz="3600" dirty="0">
                <a:latin typeface="Times New Roman" panose="02020603050405020304" pitchFamily="18" charset="0"/>
              </a:rPr>
              <a:t>AUSENTISMO CRÓNICO</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22958" r="19706" b="53020"/>
          <a:stretch/>
        </p:blipFill>
        <p:spPr bwMode="auto">
          <a:xfrm>
            <a:off x="4408210" y="1894701"/>
            <a:ext cx="3305306" cy="3097427"/>
          </a:xfrm>
          <a:prstGeom prst="rect">
            <a:avLst/>
          </a:prstGeom>
          <a:noFill/>
          <a:ln w="762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960611" y="5110508"/>
            <a:ext cx="10200503" cy="1477328"/>
          </a:xfrm>
          <a:prstGeom prst="rect">
            <a:avLst/>
          </a:prstGeom>
          <a:noFill/>
        </p:spPr>
        <p:txBody>
          <a:bodyPr wrap="square" rtlCol="0">
            <a:spAutoFit/>
          </a:bodyPr>
          <a:lstStyle/>
          <a:p>
            <a:pPr algn="ctr"/>
            <a:r>
              <a:rPr lang="es-CO" sz="3000" b="1" dirty="0">
                <a:latin typeface="Mongolian Baiti" panose="03000500000000000000" pitchFamily="66" charset="0"/>
              </a:rPr>
              <a:t>Los estudiantes quienes faltan a la escuela no solamente están quebrantando la ley, pero sobre todo, </a:t>
            </a:r>
            <a:br>
              <a:rPr lang="es-CO" sz="3000" b="1" dirty="0">
                <a:latin typeface="Mongolian Baiti" panose="03000500000000000000" pitchFamily="66" charset="0"/>
              </a:rPr>
            </a:br>
            <a:r>
              <a:rPr lang="es-CO" sz="3000" b="1" dirty="0">
                <a:latin typeface="Mongolian Baiti" panose="03000500000000000000" pitchFamily="66" charset="0"/>
              </a:rPr>
              <a:t>ESTÁN LIMITANDO SU FUTURO.</a:t>
            </a:r>
          </a:p>
        </p:txBody>
      </p:sp>
      <p:sp>
        <p:nvSpPr>
          <p:cNvPr id="3" name="Slide Number Placeholder 2"/>
          <p:cNvSpPr>
            <a:spLocks noGrp="1"/>
          </p:cNvSpPr>
          <p:nvPr>
            <p:ph type="sldNum" sz="quarter" idx="12"/>
          </p:nvPr>
        </p:nvSpPr>
        <p:spPr/>
        <p:txBody>
          <a:bodyPr/>
          <a:lstStyle/>
          <a:p>
            <a:fld id="{29927BEA-0E01-4643-B2DE-F82012A02F29}" type="slidenum">
              <a:rPr lang="en-US" smtClean="0"/>
              <a:t>29</a:t>
            </a:fld>
            <a:endParaRPr lang="es-CO"/>
          </a:p>
        </p:txBody>
      </p:sp>
    </p:spTree>
    <p:extLst>
      <p:ext uri="{BB962C8B-B14F-4D97-AF65-F5344CB8AC3E}">
        <p14:creationId xmlns:p14="http://schemas.microsoft.com/office/powerpoint/2010/main" val="631049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040237" y="4609068"/>
            <a:ext cx="1911997" cy="205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s-CO" sz="3600" b="1" dirty="0">
                <a:latin typeface="Californian FB" panose="0207040306080B030204" pitchFamily="18" charset="0"/>
              </a:rPr>
              <a:t>OBJETIVOS</a:t>
            </a:r>
          </a:p>
        </p:txBody>
      </p:sp>
      <p:sp>
        <p:nvSpPr>
          <p:cNvPr id="6" name="Shape 341"/>
          <p:cNvSpPr txBox="1">
            <a:spLocks/>
          </p:cNvSpPr>
          <p:nvPr/>
        </p:nvSpPr>
        <p:spPr>
          <a:xfrm>
            <a:off x="691980" y="2139777"/>
            <a:ext cx="9348257" cy="4526687"/>
          </a:xfrm>
          <a:prstGeom prst="rect">
            <a:avLst/>
          </a:prstGeom>
          <a:noFill/>
          <a:ln>
            <a:noFill/>
          </a:ln>
        </p:spPr>
        <p:txBody>
          <a:bodyPr vert="horz" lIns="91425" tIns="45700" rIns="91425" bIns="45700" rtlCol="0" anchor="t" anchorCtr="0">
            <a:normAutofit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Entender la importancia y los beneficios de la asistencia regular a la escuela </a:t>
            </a:r>
          </a:p>
          <a:p>
            <a:pPr marL="228600" indent="-228600">
              <a:spcBef>
                <a:spcPts val="0"/>
              </a:spcBef>
              <a:buClr>
                <a:schemeClr val="tx1"/>
              </a:buClr>
              <a:buFont typeface="+mj-lt"/>
              <a:buAutoNum type="arabicPeriod"/>
            </a:pPr>
            <a:endParaRPr lang="es-CO"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Discutir los motivos por qué los estudiantes faltan a la escuela</a:t>
            </a:r>
          </a:p>
          <a:p>
            <a:pPr marL="228600" indent="-228600">
              <a:spcBef>
                <a:spcPts val="0"/>
              </a:spcBef>
              <a:buClr>
                <a:schemeClr val="tx1"/>
              </a:buClr>
              <a:buFont typeface="+mj-lt"/>
              <a:buAutoNum type="arabicPeriod"/>
            </a:pPr>
            <a:endParaRPr lang="es-CO"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Entender las ausencias justificadas, el ausentismo crónico y sus efectos</a:t>
            </a:r>
          </a:p>
          <a:p>
            <a:pPr>
              <a:spcBef>
                <a:spcPts val="720"/>
              </a:spcBef>
              <a:buClr>
                <a:schemeClr val="tx1"/>
              </a:buClr>
              <a:buFont typeface="+mj-lt"/>
              <a:buAutoNum type="arabicPeriod"/>
            </a:pPr>
            <a:endParaRPr lang="es-CO"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Revisar las maneras cómo las escuelas y los padres pueden apoyarse</a:t>
            </a: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Hacer recomendaciones al Consejo del Plantel Escolar </a:t>
            </a: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s-CO"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s-CO"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a:t>
            </a:fld>
            <a:endParaRPr lang="es-CO" dirty="0"/>
          </a:p>
        </p:txBody>
      </p:sp>
    </p:spTree>
    <p:extLst>
      <p:ext uri="{BB962C8B-B14F-4D97-AF65-F5344CB8AC3E}">
        <p14:creationId xmlns:p14="http://schemas.microsoft.com/office/powerpoint/2010/main" val="3159978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134197" y="4406812"/>
            <a:ext cx="1884033" cy="1227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512805" y="310216"/>
            <a:ext cx="8991600" cy="1008247"/>
          </a:xfrm>
        </p:spPr>
        <p:txBody>
          <a:bodyPr>
            <a:normAutofit/>
          </a:bodyPr>
          <a:lstStyle/>
          <a:p>
            <a:r>
              <a:rPr lang="es-CO" sz="3600" dirty="0">
                <a:latin typeface="Times New Roman" panose="02020603050405020304" pitchFamily="18" charset="0"/>
              </a:rPr>
              <a:t>AUSENTISMO CRÓNICO</a:t>
            </a:r>
          </a:p>
        </p:txBody>
      </p:sp>
      <p:sp>
        <p:nvSpPr>
          <p:cNvPr id="7" name="Shape 496"/>
          <p:cNvSpPr txBox="1">
            <a:spLocks/>
          </p:cNvSpPr>
          <p:nvPr/>
        </p:nvSpPr>
        <p:spPr>
          <a:xfrm>
            <a:off x="552165" y="1870808"/>
            <a:ext cx="10610416" cy="4307570"/>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342900" lvl="0" indent="-342900" algn="ctr">
              <a:lnSpc>
                <a:spcPct val="75000"/>
              </a:lnSpc>
              <a:spcBef>
                <a:spcPts val="0"/>
              </a:spcBef>
              <a:buClr>
                <a:schemeClr val="dk1"/>
              </a:buClr>
              <a:buSzPct val="25000"/>
              <a:buNone/>
            </a:pPr>
            <a:r>
              <a:rPr lang="es-CO" sz="2800" b="1" dirty="0">
                <a:latin typeface="Arial Black" panose="020B0A04020102020204" pitchFamily="34" charset="0"/>
                <a:sym typeface="Calibri"/>
              </a:rPr>
              <a:t>SECCIÓN 48260 DEL CÓDIGO DE EDUCACIÓN EN CALIFORNIA </a:t>
            </a:r>
          </a:p>
          <a:p>
            <a:pPr marL="342900" lvl="0" indent="-342900">
              <a:lnSpc>
                <a:spcPct val="75000"/>
              </a:lnSpc>
              <a:spcBef>
                <a:spcPts val="0"/>
              </a:spcBef>
              <a:buClr>
                <a:schemeClr val="dk1"/>
              </a:buClr>
              <a:buSzPct val="25000"/>
              <a:buNone/>
            </a:pPr>
            <a:endParaRPr lang="es-CO" sz="1600" b="1" dirty="0">
              <a:latin typeface="Californian FB" panose="0207040306080B030204" pitchFamily="18" charset="0"/>
              <a:ea typeface="Calibri"/>
              <a:cs typeface="Calibri"/>
              <a:sym typeface="Calibri"/>
            </a:endParaRPr>
          </a:p>
          <a:p>
            <a:pPr marL="0" lvl="0" indent="0">
              <a:lnSpc>
                <a:spcPct val="100000"/>
              </a:lnSpc>
              <a:spcBef>
                <a:spcPts val="0"/>
              </a:spcBef>
              <a:buClr>
                <a:schemeClr val="tx1"/>
              </a:buClr>
              <a:buSzPct val="25000"/>
              <a:buNone/>
            </a:pPr>
            <a:r>
              <a:rPr lang="es-CO" sz="2800" b="1" dirty="0">
                <a:latin typeface="Californian FB" panose="0207040306080B030204" pitchFamily="18" charset="0"/>
                <a:sym typeface="Calibri"/>
              </a:rPr>
              <a:t>Definición del ausentismo crónico:</a:t>
            </a:r>
            <a:endParaRPr lang="es-CO" sz="1200" b="1" dirty="0">
              <a:latin typeface="Californian FB" panose="0207040306080B030204" pitchFamily="18" charset="0"/>
              <a:ea typeface="Calibri"/>
              <a:cs typeface="Calibri"/>
              <a:sym typeface="Calibri"/>
            </a:endParaRPr>
          </a:p>
          <a:p>
            <a:pPr marL="0" lvl="0" indent="0">
              <a:lnSpc>
                <a:spcPct val="100000"/>
              </a:lnSpc>
              <a:spcBef>
                <a:spcPts val="600"/>
              </a:spcBef>
              <a:buClr>
                <a:schemeClr val="tx1"/>
              </a:buClr>
              <a:buSzPct val="25000"/>
              <a:buNone/>
            </a:pPr>
            <a:r>
              <a:rPr lang="es-CO" sz="2800" b="1" dirty="0">
                <a:latin typeface="Californian FB" panose="0207040306080B030204" pitchFamily="18" charset="0"/>
                <a:sym typeface="Calibri"/>
              </a:rPr>
              <a:t>Una ausencia escolar sin una justificación válida, tres días completos en un año escolar, o tardanza o ausencia más allá de un periodo de 30 minutos durante un día escolar sin una justificación válida en tres ocasiones en un año escolar, o combinación de lo anterior.</a:t>
            </a:r>
          </a:p>
          <a:p>
            <a:pPr marL="0" lvl="0" indent="0">
              <a:lnSpc>
                <a:spcPct val="100000"/>
              </a:lnSpc>
              <a:spcBef>
                <a:spcPts val="600"/>
              </a:spcBef>
              <a:buClr>
                <a:schemeClr val="tx1"/>
              </a:buClr>
              <a:buSzPct val="25000"/>
              <a:buNone/>
            </a:pPr>
            <a:endParaRPr lang="es-CO" sz="2800" b="1" dirty="0">
              <a:latin typeface="Californian FB" panose="0207040306080B030204" pitchFamily="18" charset="0"/>
              <a:ea typeface="Calibri"/>
              <a:cs typeface="Calibri"/>
              <a:sym typeface="Calibri"/>
            </a:endParaRPr>
          </a:p>
          <a:p>
            <a:pPr marL="0" indent="0" algn="ctr">
              <a:lnSpc>
                <a:spcPct val="100000"/>
              </a:lnSpc>
              <a:spcBef>
                <a:spcPts val="600"/>
              </a:spcBef>
              <a:buClr>
                <a:schemeClr val="tx1"/>
              </a:buClr>
              <a:buSzPct val="25000"/>
              <a:buNone/>
            </a:pPr>
            <a:r>
              <a:rPr lang="es-CO" b="1" i="1" dirty="0">
                <a:solidFill>
                  <a:srgbClr val="FF0000"/>
                </a:solidFill>
                <a:latin typeface="Californian FB" panose="0207040306080B030204" pitchFamily="18" charset="0"/>
                <a:sym typeface="Calibri"/>
              </a:rPr>
              <a:t>Se requiere que los distritos escolares notifiquen al padres/tutor legal de un estudiante una vez el estudiante sea inicialmente clasificado como faltista. </a:t>
            </a:r>
          </a:p>
          <a:p>
            <a:pPr marL="0" lvl="0" indent="0">
              <a:lnSpc>
                <a:spcPct val="100000"/>
              </a:lnSpc>
              <a:spcBef>
                <a:spcPts val="600"/>
              </a:spcBef>
              <a:buClr>
                <a:schemeClr val="tx1"/>
              </a:buClr>
              <a:buSzPct val="25000"/>
              <a:buNone/>
            </a:pPr>
            <a:endParaRPr lang="es-CO" sz="2800" b="1" dirty="0">
              <a:latin typeface="Californian FB" panose="0207040306080B030204" pitchFamily="18" charset="0"/>
              <a:ea typeface="Calibri"/>
              <a:cs typeface="Calibri"/>
              <a:sym typeface="Calibri"/>
            </a:endParaRPr>
          </a:p>
          <a:p>
            <a:pPr marL="0" lvl="0" indent="0">
              <a:lnSpc>
                <a:spcPct val="75000"/>
              </a:lnSpc>
              <a:spcBef>
                <a:spcPts val="0"/>
              </a:spcBef>
              <a:buClr>
                <a:schemeClr val="tx1"/>
              </a:buClr>
              <a:buSzPct val="25000"/>
              <a:buNone/>
            </a:pPr>
            <a:endParaRPr lang="es-CO" sz="1050" dirty="0">
              <a:latin typeface="Californian FB" panose="0207040306080B030204" pitchFamily="18" charset="0"/>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30</a:t>
            </a:fld>
            <a:endParaRPr lang="es-CO"/>
          </a:p>
        </p:txBody>
      </p:sp>
    </p:spTree>
    <p:extLst>
      <p:ext uri="{BB962C8B-B14F-4D97-AF65-F5344CB8AC3E}">
        <p14:creationId xmlns:p14="http://schemas.microsoft.com/office/powerpoint/2010/main" val="153676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63378" y="310216"/>
            <a:ext cx="8991600" cy="1008247"/>
          </a:xfrm>
        </p:spPr>
        <p:txBody>
          <a:bodyPr>
            <a:normAutofit/>
          </a:bodyPr>
          <a:lstStyle/>
          <a:p>
            <a:r>
              <a:rPr lang="es-CO" sz="3600" dirty="0">
                <a:latin typeface="Times New Roman" panose="02020603050405020304" pitchFamily="18" charset="0"/>
              </a:rPr>
              <a:t>AUSENTISMO CRÓNICO</a:t>
            </a:r>
          </a:p>
        </p:txBody>
      </p:sp>
      <p:sp>
        <p:nvSpPr>
          <p:cNvPr id="7" name="Shape 496"/>
          <p:cNvSpPr txBox="1">
            <a:spLocks/>
          </p:cNvSpPr>
          <p:nvPr/>
        </p:nvSpPr>
        <p:spPr>
          <a:xfrm>
            <a:off x="444842" y="2036480"/>
            <a:ext cx="6141309" cy="3610558"/>
          </a:xfrm>
          <a:prstGeom prst="rect">
            <a:avLst/>
          </a:prstGeom>
          <a:noFill/>
          <a:ln>
            <a:noFill/>
          </a:ln>
        </p:spPr>
        <p:txBody>
          <a:bodyPr vert="horz" lIns="91425" tIns="45700" rIns="91425" bIns="45700" rtlCol="0" anchor="t" anchorCtr="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342900" lvl="0" indent="-342900">
              <a:spcBef>
                <a:spcPts val="0"/>
              </a:spcBef>
              <a:buClr>
                <a:schemeClr val="tx1"/>
              </a:buClr>
              <a:buFont typeface="Calibri"/>
              <a:buChar char="•"/>
            </a:pPr>
            <a:r>
              <a:rPr lang="es-CO" sz="2600" b="1" dirty="0">
                <a:latin typeface="Californian FB" panose="0207040306080B030204" pitchFamily="18" charset="0"/>
                <a:sym typeface="Calibri"/>
              </a:rPr>
              <a:t>El ausentismo crónico significa faltar 18 días escolares, no obstante a la razón (justificada o injustificada).</a:t>
            </a:r>
          </a:p>
          <a:p>
            <a:pPr marL="0" lvl="0" indent="0">
              <a:spcBef>
                <a:spcPts val="0"/>
              </a:spcBef>
              <a:buClr>
                <a:schemeClr val="tx1"/>
              </a:buClr>
              <a:buNone/>
            </a:pPr>
            <a:endParaRPr lang="es-CO" sz="2600" b="1" dirty="0">
              <a:latin typeface="Californian FB" panose="0207040306080B030204" pitchFamily="18" charset="0"/>
              <a:ea typeface="Calibri"/>
              <a:cs typeface="Calibri"/>
              <a:sym typeface="Calibri"/>
            </a:endParaRPr>
          </a:p>
          <a:p>
            <a:pPr marL="342900" lvl="0" indent="-342900">
              <a:spcBef>
                <a:spcPts val="0"/>
              </a:spcBef>
              <a:buClr>
                <a:schemeClr val="tx1"/>
              </a:buClr>
              <a:buFont typeface="Calibri"/>
              <a:buChar char="•"/>
            </a:pPr>
            <a:r>
              <a:rPr lang="es-CO" sz="2600" b="1" dirty="0">
                <a:latin typeface="Californian FB" panose="0207040306080B030204" pitchFamily="18" charset="0"/>
                <a:sym typeface="Calibri"/>
              </a:rPr>
              <a:t>En LAUSD, 1 de cada 5 estudiantes en kínder y primer grado muestra ausentismo crónico. A nivel nacional, este número es alrededor de la mitad (1 de cada 10).</a:t>
            </a:r>
          </a:p>
          <a:p>
            <a:pPr marL="685800" indent="-457200">
              <a:spcBef>
                <a:spcPts val="720"/>
              </a:spcBef>
              <a:buClr>
                <a:schemeClr val="tx1"/>
              </a:buClr>
            </a:pPr>
            <a:endParaRPr lang="es-CO" sz="500" b="1" dirty="0">
              <a:latin typeface="Californian FB" panose="0207040306080B030204" pitchFamily="18" charset="0"/>
              <a:ea typeface="Calibri"/>
              <a:cs typeface="Calibri"/>
              <a:sym typeface="Calibri"/>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3901" y="2575533"/>
            <a:ext cx="5178011" cy="3071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29927BEA-0E01-4643-B2DE-F82012A02F29}" type="slidenum">
              <a:rPr lang="en-US" smtClean="0"/>
              <a:t>31</a:t>
            </a:fld>
            <a:endParaRPr lang="es-CO"/>
          </a:p>
        </p:txBody>
      </p:sp>
    </p:spTree>
    <p:extLst>
      <p:ext uri="{BB962C8B-B14F-4D97-AF65-F5344CB8AC3E}">
        <p14:creationId xmlns:p14="http://schemas.microsoft.com/office/powerpoint/2010/main" val="23388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496"/>
          <p:cNvSpPr txBox="1">
            <a:spLocks/>
          </p:cNvSpPr>
          <p:nvPr/>
        </p:nvSpPr>
        <p:spPr>
          <a:xfrm>
            <a:off x="897923" y="4046696"/>
            <a:ext cx="4020066" cy="2167951"/>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a:lnSpc>
                <a:spcPct val="100000"/>
              </a:lnSpc>
              <a:spcBef>
                <a:spcPts val="0"/>
              </a:spcBef>
            </a:pPr>
            <a:r>
              <a:rPr lang="es-CO" sz="2800" b="1" dirty="0">
                <a:latin typeface="Californian FB" panose="0207040306080B030204" pitchFamily="18" charset="0"/>
              </a:rPr>
              <a:t>robo de autos</a:t>
            </a:r>
          </a:p>
          <a:p>
            <a:pPr>
              <a:lnSpc>
                <a:spcPct val="100000"/>
              </a:lnSpc>
              <a:spcBef>
                <a:spcPts val="0"/>
              </a:spcBef>
            </a:pPr>
            <a:r>
              <a:rPr lang="es-CO" sz="2800" b="1" dirty="0">
                <a:latin typeface="Californian FB" panose="0207040306080B030204" pitchFamily="18" charset="0"/>
              </a:rPr>
              <a:t>asaltos</a:t>
            </a:r>
          </a:p>
          <a:p>
            <a:pPr>
              <a:lnSpc>
                <a:spcPct val="100000"/>
              </a:lnSpc>
              <a:spcBef>
                <a:spcPts val="0"/>
              </a:spcBef>
            </a:pPr>
            <a:r>
              <a:rPr lang="es-CO" sz="2800" b="1" dirty="0">
                <a:latin typeface="Californian FB" panose="0207040306080B030204" pitchFamily="18" charset="0"/>
              </a:rPr>
              <a:t>vandalismo</a:t>
            </a:r>
          </a:p>
          <a:p>
            <a:pPr>
              <a:lnSpc>
                <a:spcPct val="100000"/>
              </a:lnSpc>
              <a:spcBef>
                <a:spcPts val="0"/>
              </a:spcBef>
            </a:pPr>
            <a:r>
              <a:rPr lang="es-CO" sz="2800" b="1" dirty="0">
                <a:latin typeface="Californian FB" panose="0207040306080B030204" pitchFamily="18" charset="0"/>
              </a:rPr>
              <a:t>hurto</a:t>
            </a:r>
          </a:p>
          <a:p>
            <a:pPr>
              <a:lnSpc>
                <a:spcPct val="100000"/>
              </a:lnSpc>
              <a:spcBef>
                <a:spcPts val="0"/>
              </a:spcBef>
            </a:pPr>
            <a:r>
              <a:rPr lang="es-CO" sz="2800" b="1" dirty="0">
                <a:latin typeface="Californian FB" panose="0207040306080B030204" pitchFamily="18" charset="0"/>
              </a:rPr>
              <a:t>asalto mayor  </a:t>
            </a:r>
            <a:endParaRPr lang="es-CO" sz="2800" dirty="0">
              <a:latin typeface="Californian FB" panose="0207040306080B030204" pitchFamily="18" charset="0"/>
            </a:endParaRPr>
          </a:p>
          <a:p>
            <a:pPr marL="0" lvl="0" indent="0">
              <a:lnSpc>
                <a:spcPct val="75000"/>
              </a:lnSpc>
              <a:spcBef>
                <a:spcPts val="600"/>
              </a:spcBef>
              <a:buClr>
                <a:schemeClr val="tx1"/>
              </a:buClr>
              <a:buSzPct val="25000"/>
              <a:buNone/>
            </a:pPr>
            <a:endParaRPr lang="es-CO" sz="2800" dirty="0">
              <a:latin typeface="Californian FB" panose="0207040306080B030204" pitchFamily="18" charset="0"/>
              <a:ea typeface="Calibri"/>
              <a:cs typeface="Calibri"/>
              <a:sym typeface="Calibri"/>
            </a:endParaRPr>
          </a:p>
          <a:p>
            <a:pPr marL="0" lvl="0" indent="0">
              <a:lnSpc>
                <a:spcPct val="75000"/>
              </a:lnSpc>
              <a:spcBef>
                <a:spcPts val="0"/>
              </a:spcBef>
              <a:buClr>
                <a:schemeClr val="tx1"/>
              </a:buClr>
              <a:buSzPct val="25000"/>
              <a:buNone/>
            </a:pPr>
            <a:endParaRPr lang="es-CO" sz="1050" dirty="0">
              <a:latin typeface="Californian FB" panose="0207040306080B030204" pitchFamily="18" charset="0"/>
              <a:ea typeface="Calibri"/>
              <a:cs typeface="Calibri"/>
              <a:sym typeface="Calibri"/>
            </a:endParaRPr>
          </a:p>
        </p:txBody>
      </p:sp>
      <p:sp>
        <p:nvSpPr>
          <p:cNvPr id="6" name="Shape 496"/>
          <p:cNvSpPr txBox="1">
            <a:spLocks/>
          </p:cNvSpPr>
          <p:nvPr/>
        </p:nvSpPr>
        <p:spPr>
          <a:xfrm>
            <a:off x="263612" y="1921199"/>
            <a:ext cx="8299620" cy="826325"/>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buNone/>
            </a:pPr>
            <a:r>
              <a:rPr lang="es-CO" b="1" dirty="0">
                <a:latin typeface="Californian FB" panose="0207040306080B030204" pitchFamily="18" charset="0"/>
              </a:rPr>
              <a:t>La Oficina de Educación del Condado de Los Ángeles identifica el ausentismo crónico como el predictor contundente para la delincuencia. Los departamentos de policía por toda la nación reportan que muchos estudiantes que no están en sus asientos en la escuela durante la jornada regular están cometiendo crímenes, que incluyen: </a:t>
            </a:r>
            <a:endParaRPr lang="es-CO" b="1" dirty="0">
              <a:latin typeface="Californian FB" panose="0207040306080B030204" pitchFamily="18" charset="0"/>
              <a:ea typeface="Calibri"/>
              <a:cs typeface="Calibri"/>
              <a:sym typeface="Calibri"/>
            </a:endParaRPr>
          </a:p>
          <a:p>
            <a:pPr marL="0" lvl="0" indent="0">
              <a:lnSpc>
                <a:spcPct val="75000"/>
              </a:lnSpc>
              <a:spcBef>
                <a:spcPts val="0"/>
              </a:spcBef>
              <a:buClr>
                <a:schemeClr val="tx1"/>
              </a:buClr>
              <a:buSzPct val="25000"/>
              <a:buNone/>
            </a:pPr>
            <a:endParaRPr lang="es-CO" sz="1050" dirty="0">
              <a:latin typeface="Californian FB" panose="0207040306080B030204" pitchFamily="18" charset="0"/>
              <a:ea typeface="Calibri"/>
              <a:cs typeface="Calibri"/>
              <a:sym typeface="Calibri"/>
            </a:endParaRPr>
          </a:p>
        </p:txBody>
      </p:sp>
      <p:sp>
        <p:nvSpPr>
          <p:cNvPr id="10" name="Shape 496"/>
          <p:cNvSpPr txBox="1">
            <a:spLocks/>
          </p:cNvSpPr>
          <p:nvPr/>
        </p:nvSpPr>
        <p:spPr>
          <a:xfrm>
            <a:off x="897923" y="6214647"/>
            <a:ext cx="10536194" cy="547509"/>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s-CO" sz="1600" b="1" dirty="0">
                <a:latin typeface="Californian FB" panose="0207040306080B030204" pitchFamily="18" charset="0"/>
                <a:sym typeface="Calibri"/>
              </a:rPr>
              <a:t>Adaptado de </a:t>
            </a:r>
            <a:r>
              <a:rPr lang="es-CO" sz="1600" b="1" i="1" dirty="0">
                <a:latin typeface="Californian FB" panose="0207040306080B030204" pitchFamily="18" charset="0"/>
                <a:sym typeface="Calibri"/>
              </a:rPr>
              <a:t>Parents’ Guide to Truancy</a:t>
            </a:r>
            <a:r>
              <a:rPr lang="es-CO" i="1" dirty="0">
                <a:latin typeface="Californian FB" panose="0207040306080B030204" pitchFamily="18" charset="0"/>
                <a:sym typeface="Calibri"/>
              </a:rPr>
              <a:t>.</a:t>
            </a:r>
            <a:endParaRPr lang="es-CO" sz="1050" i="1" dirty="0">
              <a:latin typeface="Californian FB" panose="0207040306080B030204" pitchFamily="18" charset="0"/>
              <a:ea typeface="Calibri"/>
              <a:cs typeface="Calibri"/>
              <a:sym typeface="Calibri"/>
            </a:endParaRPr>
          </a:p>
        </p:txBody>
      </p:sp>
      <p:pic>
        <p:nvPicPr>
          <p:cNvPr id="23556" name="Picture 4" descr="http://schools.iclipart.com/dodl.php?linklokauth=LzA0Ny9zbWFsbC9iYXRjaF8xMS9NT04xNTMwODAuanBnLDE0MTAzMDY0MTksMjA0LjEwOC45Ni4xMDIsMCwwLExMXzAsLGJhODcwZjNhY2Y3ZTU3ODkwY2Y0NWY4MjZiMzI2MjI1/MON15308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63232" y="1858452"/>
            <a:ext cx="3373396" cy="482181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2"/>
          <p:cNvSpPr>
            <a:spLocks noGrp="1"/>
          </p:cNvSpPr>
          <p:nvPr>
            <p:ph type="title"/>
          </p:nvPr>
        </p:nvSpPr>
        <p:spPr>
          <a:xfrm>
            <a:off x="512805" y="310216"/>
            <a:ext cx="10114006" cy="1008247"/>
          </a:xfrm>
        </p:spPr>
        <p:txBody>
          <a:bodyPr>
            <a:normAutofit/>
          </a:bodyPr>
          <a:lstStyle/>
          <a:p>
            <a:r>
              <a:rPr lang="es-CO" sz="3600" dirty="0">
                <a:latin typeface="Times New Roman" panose="02020603050405020304" pitchFamily="18" charset="0"/>
              </a:rPr>
              <a:t>CONSECUENCIAS CRIMINALES</a:t>
            </a:r>
            <a:endParaRPr lang="es-CO" sz="3600" dirty="0">
              <a:solidFill>
                <a:srgbClr val="FFFF00"/>
              </a:solidFill>
              <a:latin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32</a:t>
            </a:fld>
            <a:endParaRPr lang="es-CO"/>
          </a:p>
        </p:txBody>
      </p:sp>
    </p:spTree>
    <p:extLst>
      <p:ext uri="{BB962C8B-B14F-4D97-AF65-F5344CB8AC3E}">
        <p14:creationId xmlns:p14="http://schemas.microsoft.com/office/powerpoint/2010/main" val="117896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99490" y="274638"/>
            <a:ext cx="12044909" cy="1020762"/>
          </a:xfrm>
        </p:spPr>
        <p:txBody>
          <a:bodyPr>
            <a:noAutofit/>
          </a:bodyPr>
          <a:lstStyle/>
          <a:p>
            <a:r>
              <a:rPr lang="es-CO" sz="3600" dirty="0">
                <a:latin typeface="Times New Roman" panose="02020603050405020304" pitchFamily="18" charset="0"/>
              </a:rPr>
              <a:t>CONSECUENCIAS EN LA EDUCACIÓN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016" y="2774038"/>
            <a:ext cx="3612292" cy="259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hape 496"/>
          <p:cNvSpPr txBox="1">
            <a:spLocks/>
          </p:cNvSpPr>
          <p:nvPr/>
        </p:nvSpPr>
        <p:spPr>
          <a:xfrm>
            <a:off x="3855308" y="2297638"/>
            <a:ext cx="8204886" cy="3544827"/>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342900" lvl="0" indent="-342900">
              <a:lnSpc>
                <a:spcPct val="100000"/>
              </a:lnSpc>
              <a:spcBef>
                <a:spcPts val="0"/>
              </a:spcBef>
              <a:buClr>
                <a:schemeClr val="tx1"/>
              </a:buClr>
              <a:buFont typeface="Calibri"/>
              <a:buChar char="•"/>
            </a:pPr>
            <a:r>
              <a:rPr lang="es-CO" b="1" dirty="0">
                <a:latin typeface="Californian FB" panose="0207040306080B030204" pitchFamily="18" charset="0"/>
                <a:sym typeface="Calibri"/>
              </a:rPr>
              <a:t>Los estudiantes quienes se ausentan durante cualquier periodo de tiempo pierden instrucción básica y se retrasan en comparación a sus compañeros del salón de clases</a:t>
            </a:r>
          </a:p>
          <a:p>
            <a:pPr marL="0" lvl="0" indent="0">
              <a:lnSpc>
                <a:spcPct val="100000"/>
              </a:lnSpc>
              <a:spcBef>
                <a:spcPts val="0"/>
              </a:spcBef>
              <a:buClr>
                <a:schemeClr val="tx1"/>
              </a:buClr>
              <a:buNone/>
            </a:pPr>
            <a:endParaRPr lang="es-CO" sz="1000" b="1" dirty="0">
              <a:latin typeface="Californian FB" panose="0207040306080B030204" pitchFamily="18" charset="0"/>
              <a:ea typeface="Calibri"/>
              <a:cs typeface="Calibri"/>
              <a:sym typeface="Calibri"/>
            </a:endParaRPr>
          </a:p>
          <a:p>
            <a:pPr marL="342900" lvl="0" indent="-342900">
              <a:lnSpc>
                <a:spcPct val="100000"/>
              </a:lnSpc>
              <a:spcBef>
                <a:spcPts val="0"/>
              </a:spcBef>
              <a:buClr>
                <a:schemeClr val="tx1"/>
              </a:buClr>
              <a:buFont typeface="Calibri"/>
              <a:buChar char="•"/>
            </a:pPr>
            <a:r>
              <a:rPr lang="es-CO" b="1" dirty="0">
                <a:latin typeface="Californian FB" panose="0207040306080B030204" pitchFamily="18" charset="0"/>
                <a:sym typeface="Calibri"/>
              </a:rPr>
              <a:t>El ausentismo crónico a cualquier nivel pone a los estudiantes a riesgo de recibir malas calificaciones</a:t>
            </a:r>
          </a:p>
          <a:p>
            <a:pPr marL="0" lvl="0" indent="0">
              <a:lnSpc>
                <a:spcPct val="100000"/>
              </a:lnSpc>
              <a:spcBef>
                <a:spcPts val="0"/>
              </a:spcBef>
              <a:buClr>
                <a:schemeClr val="tx1"/>
              </a:buClr>
              <a:buNone/>
            </a:pPr>
            <a:endParaRPr lang="es-CO" sz="1000" b="1" dirty="0">
              <a:latin typeface="Californian FB" panose="0207040306080B030204" pitchFamily="18" charset="0"/>
              <a:ea typeface="Calibri"/>
              <a:cs typeface="Calibri"/>
              <a:sym typeface="Calibri"/>
            </a:endParaRPr>
          </a:p>
          <a:p>
            <a:pPr marL="0" lvl="0" indent="0">
              <a:lnSpc>
                <a:spcPct val="100000"/>
              </a:lnSpc>
              <a:spcBef>
                <a:spcPts val="0"/>
              </a:spcBef>
              <a:buClr>
                <a:schemeClr val="tx1"/>
              </a:buClr>
              <a:buNone/>
            </a:pPr>
            <a:endParaRPr lang="es-CO" sz="800" b="1" dirty="0">
              <a:latin typeface="Californian FB" panose="0207040306080B030204" pitchFamily="18" charset="0"/>
              <a:ea typeface="Calibri"/>
              <a:cs typeface="Calibri"/>
              <a:sym typeface="Calibri"/>
            </a:endParaRPr>
          </a:p>
          <a:p>
            <a:pPr marL="342900" lvl="0" indent="-342900">
              <a:lnSpc>
                <a:spcPct val="100000"/>
              </a:lnSpc>
              <a:spcBef>
                <a:spcPts val="0"/>
              </a:spcBef>
              <a:buClr>
                <a:schemeClr val="tx1"/>
              </a:buClr>
              <a:buFont typeface="Calibri"/>
              <a:buChar char="•"/>
            </a:pPr>
            <a:r>
              <a:rPr lang="es-CO" b="1" dirty="0">
                <a:latin typeface="Californian FB" panose="0207040306080B030204" pitchFamily="18" charset="0"/>
              </a:rPr>
              <a:t>Tener dificultades en la escuela resulta en tener bajo autoestima y aumentar la probabilidad de que los estudiantes dejen la escuela</a:t>
            </a:r>
          </a:p>
          <a:p>
            <a:pPr marL="0" lvl="0" indent="0">
              <a:lnSpc>
                <a:spcPct val="100000"/>
              </a:lnSpc>
              <a:spcBef>
                <a:spcPts val="0"/>
              </a:spcBef>
              <a:buClr>
                <a:schemeClr val="tx1"/>
              </a:buClr>
              <a:buNone/>
            </a:pPr>
            <a:endParaRPr lang="es-CO" b="1" dirty="0">
              <a:latin typeface="Californian FB" panose="0207040306080B030204" pitchFamily="18" charset="0"/>
            </a:endParaRPr>
          </a:p>
          <a:p>
            <a:pPr marL="0" lvl="0" indent="0">
              <a:lnSpc>
                <a:spcPct val="100000"/>
              </a:lnSpc>
              <a:spcBef>
                <a:spcPts val="0"/>
              </a:spcBef>
              <a:buClr>
                <a:schemeClr val="tx1"/>
              </a:buClr>
              <a:buNone/>
            </a:pPr>
            <a:r>
              <a:rPr lang="en-US" dirty="0"/>
              <a:t>	</a:t>
            </a:r>
            <a:r>
              <a:rPr lang="es-CO" sz="2800" b="1" i="1" dirty="0">
                <a:latin typeface="Blue Highway" panose="02010603020202020303" pitchFamily="2" charset="0"/>
                <a:sym typeface="Calibri"/>
              </a:rPr>
              <a:t>-</a:t>
            </a:r>
            <a:r>
              <a:rPr lang="es-CO" dirty="0"/>
              <a:t> </a:t>
            </a:r>
            <a:r>
              <a:rPr lang="es-CO" sz="2400" b="1" i="1" dirty="0">
                <a:latin typeface="Californian FB" panose="0207040306080B030204" pitchFamily="18" charset="0"/>
                <a:sym typeface="Calibri"/>
              </a:rPr>
              <a:t>82% de los presos dejaron la escuela.</a:t>
            </a:r>
            <a:endParaRPr lang="es-CO" sz="2600" b="1" i="1" dirty="0">
              <a:latin typeface="Californian FB" panose="0207040306080B030204" pitchFamily="18" charset="0"/>
              <a:ea typeface="Calibri"/>
              <a:cs typeface="Calibri"/>
              <a:sym typeface="Calibri"/>
            </a:endParaRPr>
          </a:p>
          <a:p>
            <a:pPr marL="0" lvl="0" indent="0">
              <a:lnSpc>
                <a:spcPct val="150000"/>
              </a:lnSpc>
              <a:spcBef>
                <a:spcPts val="0"/>
              </a:spcBef>
              <a:buClr>
                <a:schemeClr val="tx1"/>
              </a:buClr>
              <a:buNone/>
            </a:pPr>
            <a:endParaRPr lang="es-CO" sz="2600" b="1" dirty="0">
              <a:latin typeface="Californian FB" panose="0207040306080B030204" pitchFamily="18" charset="0"/>
              <a:ea typeface="Calibri"/>
              <a:cs typeface="Calibri"/>
              <a:sym typeface="Calibri"/>
            </a:endParaRPr>
          </a:p>
          <a:p>
            <a:pPr marL="342900" indent="-342900">
              <a:lnSpc>
                <a:spcPct val="150000"/>
              </a:lnSpc>
              <a:spcBef>
                <a:spcPts val="0"/>
              </a:spcBef>
              <a:buClr>
                <a:schemeClr val="tx1"/>
              </a:buClr>
              <a:buFont typeface="Calibri"/>
              <a:buChar char="•"/>
            </a:pPr>
            <a:endParaRPr lang="es-CO" sz="2600" b="1" dirty="0">
              <a:latin typeface="Californian FB" panose="0207040306080B030204" pitchFamily="18" charset="0"/>
              <a:ea typeface="Calibri"/>
              <a:cs typeface="Calibri"/>
              <a:sym typeface="Calibri"/>
            </a:endParaRPr>
          </a:p>
          <a:p>
            <a:pPr marL="342900" indent="-342900">
              <a:lnSpc>
                <a:spcPct val="150000"/>
              </a:lnSpc>
              <a:spcBef>
                <a:spcPts val="0"/>
              </a:spcBef>
              <a:buClr>
                <a:schemeClr val="tx1"/>
              </a:buClr>
              <a:buFont typeface="Calibri"/>
              <a:buChar char="•"/>
            </a:pPr>
            <a:endParaRPr lang="es-CO" sz="2800" dirty="0"/>
          </a:p>
          <a:p>
            <a:pPr marL="0" lvl="0" indent="0">
              <a:lnSpc>
                <a:spcPct val="150000"/>
              </a:lnSpc>
              <a:spcBef>
                <a:spcPts val="0"/>
              </a:spcBef>
              <a:buClr>
                <a:schemeClr val="tx1"/>
              </a:buClr>
              <a:buNone/>
            </a:pPr>
            <a:endParaRPr lang="es-CO" sz="2600" b="1" dirty="0">
              <a:latin typeface="Californian FB" panose="0207040306080B030204" pitchFamily="18" charset="0"/>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33</a:t>
            </a:fld>
            <a:endParaRPr lang="es-CO"/>
          </a:p>
        </p:txBody>
      </p:sp>
    </p:spTree>
    <p:extLst>
      <p:ext uri="{BB962C8B-B14F-4D97-AF65-F5344CB8AC3E}">
        <p14:creationId xmlns:p14="http://schemas.microsoft.com/office/powerpoint/2010/main" val="225536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34739"/>
          <a:stretch/>
        </p:blipFill>
        <p:spPr bwMode="auto">
          <a:xfrm>
            <a:off x="518984" y="2032631"/>
            <a:ext cx="11034584" cy="3948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Title 12"/>
          <p:cNvSpPr>
            <a:spLocks noGrp="1"/>
          </p:cNvSpPr>
          <p:nvPr>
            <p:ph type="title"/>
          </p:nvPr>
        </p:nvSpPr>
        <p:spPr>
          <a:xfrm>
            <a:off x="512805" y="310216"/>
            <a:ext cx="10114006" cy="1008247"/>
          </a:xfrm>
        </p:spPr>
        <p:txBody>
          <a:bodyPr>
            <a:normAutofit/>
          </a:bodyPr>
          <a:lstStyle/>
          <a:p>
            <a:r>
              <a:rPr lang="es-CO" sz="3600" dirty="0">
                <a:latin typeface="Times New Roman" panose="02020603050405020304" pitchFamily="18" charset="0"/>
              </a:rPr>
              <a:t>CONSECUENCIAS PARA TODA LA VIDA</a:t>
            </a:r>
            <a:endParaRPr lang="es-CO" sz="3600" dirty="0">
              <a:solidFill>
                <a:srgbClr val="FFFF00"/>
              </a:solidFill>
              <a:latin typeface="Times New Roman" panose="02020603050405020304" pitchFamily="18" charset="0"/>
              <a:cs typeface="Times New Roman" panose="02020603050405020304" pitchFamily="18" charset="0"/>
            </a:endParaRPr>
          </a:p>
        </p:txBody>
      </p:sp>
      <p:sp>
        <p:nvSpPr>
          <p:cNvPr id="5" name="Shape 496"/>
          <p:cNvSpPr txBox="1">
            <a:spLocks/>
          </p:cNvSpPr>
          <p:nvPr/>
        </p:nvSpPr>
        <p:spPr>
          <a:xfrm>
            <a:off x="640490" y="2442023"/>
            <a:ext cx="10791567" cy="2066692"/>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lnSpc>
                <a:spcPct val="100000"/>
              </a:lnSpc>
              <a:spcBef>
                <a:spcPts val="0"/>
              </a:spcBef>
              <a:buClr>
                <a:schemeClr val="tx1"/>
              </a:buClr>
              <a:buNone/>
            </a:pPr>
            <a:r>
              <a:rPr lang="es-CO" sz="4800" b="1" dirty="0">
                <a:latin typeface="Arabic Typesetting" panose="03020402040406030203" pitchFamily="66" charset="-78"/>
              </a:rPr>
              <a:t>El ausentismo crónico ha sido identificado como un predictor de menos probabilidades de logro académico, bajos ingresos, desempleo y por lo general, pobre calidad de vida. </a:t>
            </a:r>
          </a:p>
          <a:p>
            <a:pPr marL="0" indent="0">
              <a:lnSpc>
                <a:spcPct val="100000"/>
              </a:lnSpc>
              <a:spcBef>
                <a:spcPts val="0"/>
              </a:spcBef>
              <a:buClr>
                <a:schemeClr val="tx1"/>
              </a:buClr>
              <a:buNone/>
            </a:pPr>
            <a:endParaRPr lang="es-CO" sz="1200" b="1" dirty="0">
              <a:latin typeface="Californian FB" panose="0207040306080B030204" pitchFamily="18" charset="0"/>
            </a:endParaRPr>
          </a:p>
          <a:p>
            <a:pPr marL="0" lvl="0" indent="0">
              <a:lnSpc>
                <a:spcPct val="100000"/>
              </a:lnSpc>
              <a:spcBef>
                <a:spcPts val="0"/>
              </a:spcBef>
              <a:buClr>
                <a:schemeClr val="tx1"/>
              </a:buClr>
              <a:buNone/>
            </a:pPr>
            <a:endParaRPr lang="es-CO" sz="1200" b="1" dirty="0">
              <a:latin typeface="Californian FB" panose="0207040306080B030204" pitchFamily="18" charset="0"/>
            </a:endParaRPr>
          </a:p>
          <a:p>
            <a:pPr marL="0" lvl="0" indent="0">
              <a:lnSpc>
                <a:spcPct val="150000"/>
              </a:lnSpc>
              <a:spcBef>
                <a:spcPts val="0"/>
              </a:spcBef>
              <a:buClr>
                <a:schemeClr val="tx1"/>
              </a:buClr>
              <a:buNone/>
            </a:pPr>
            <a:endParaRPr lang="es-CO" sz="1800" b="1" dirty="0">
              <a:latin typeface="Californian FB" panose="0207040306080B030204" pitchFamily="18" charset="0"/>
              <a:ea typeface="Calibri"/>
              <a:cs typeface="Calibri"/>
              <a:sym typeface="Calibri"/>
            </a:endParaRPr>
          </a:p>
          <a:p>
            <a:pPr marL="342900" indent="-342900">
              <a:lnSpc>
                <a:spcPct val="150000"/>
              </a:lnSpc>
              <a:spcBef>
                <a:spcPts val="0"/>
              </a:spcBef>
              <a:buClr>
                <a:schemeClr val="tx1"/>
              </a:buClr>
              <a:buFont typeface="Calibri"/>
              <a:buChar char="•"/>
            </a:pPr>
            <a:endParaRPr lang="es-CO" sz="1800" b="1" dirty="0">
              <a:latin typeface="Californian FB" panose="0207040306080B030204" pitchFamily="18" charset="0"/>
              <a:ea typeface="Calibri"/>
              <a:cs typeface="Calibri"/>
              <a:sym typeface="Calibri"/>
            </a:endParaRPr>
          </a:p>
          <a:p>
            <a:pPr marL="0" lvl="0" indent="0">
              <a:lnSpc>
                <a:spcPct val="150000"/>
              </a:lnSpc>
              <a:spcBef>
                <a:spcPts val="0"/>
              </a:spcBef>
              <a:buClr>
                <a:schemeClr val="tx1"/>
              </a:buClr>
              <a:buNone/>
            </a:pPr>
            <a:endParaRPr lang="es-CO" sz="1800" b="1" dirty="0">
              <a:latin typeface="Californian FB" panose="0207040306080B030204" pitchFamily="18" charset="0"/>
              <a:ea typeface="Calibri"/>
              <a:cs typeface="Calibri"/>
              <a:sym typeface="Calibri"/>
            </a:endParaRPr>
          </a:p>
          <a:p>
            <a:pPr marL="342900" lvl="0" indent="-342900">
              <a:lnSpc>
                <a:spcPct val="150000"/>
              </a:lnSpc>
              <a:spcBef>
                <a:spcPts val="0"/>
              </a:spcBef>
              <a:buClr>
                <a:schemeClr val="tx1"/>
              </a:buClr>
              <a:buFont typeface="Calibri"/>
              <a:buChar char="•"/>
            </a:pPr>
            <a:endParaRPr lang="es-CO" sz="1800" b="1" dirty="0">
              <a:latin typeface="Californian FB" panose="0207040306080B030204" pitchFamily="18" charset="0"/>
              <a:ea typeface="Calibri"/>
              <a:cs typeface="Calibri"/>
              <a:sym typeface="Calibri"/>
            </a:endParaRPr>
          </a:p>
          <a:p>
            <a:pPr marL="342900" lvl="0" indent="-342900">
              <a:lnSpc>
                <a:spcPct val="150000"/>
              </a:lnSpc>
              <a:spcBef>
                <a:spcPts val="0"/>
              </a:spcBef>
              <a:buClr>
                <a:schemeClr val="tx1"/>
              </a:buClr>
              <a:buFont typeface="Calibri"/>
              <a:buChar char="•"/>
            </a:pPr>
            <a:endParaRPr lang="es-CO" sz="1800" b="1" dirty="0">
              <a:latin typeface="Californian FB" panose="0207040306080B030204" pitchFamily="18" charset="0"/>
              <a:ea typeface="Calibri"/>
              <a:cs typeface="Calibri"/>
              <a:sym typeface="Calibri"/>
            </a:endParaRPr>
          </a:p>
          <a:p>
            <a:pPr marL="342900" indent="-342900">
              <a:lnSpc>
                <a:spcPct val="150000"/>
              </a:lnSpc>
              <a:spcBef>
                <a:spcPts val="0"/>
              </a:spcBef>
              <a:buClr>
                <a:schemeClr val="tx1"/>
              </a:buClr>
              <a:buFont typeface="Calibri"/>
              <a:buChar char="•"/>
            </a:pPr>
            <a:endParaRPr lang="es-CO" sz="2600" b="1" dirty="0">
              <a:latin typeface="Californian FB" panose="0207040306080B030204" pitchFamily="18" charset="0"/>
              <a:ea typeface="Calibri"/>
              <a:cs typeface="Calibri"/>
              <a:sym typeface="Calibri"/>
            </a:endParaRPr>
          </a:p>
          <a:p>
            <a:pPr marL="0" lvl="0" indent="0">
              <a:lnSpc>
                <a:spcPct val="150000"/>
              </a:lnSpc>
              <a:spcBef>
                <a:spcPts val="0"/>
              </a:spcBef>
              <a:buClr>
                <a:schemeClr val="tx1"/>
              </a:buClr>
              <a:buNone/>
            </a:pPr>
            <a:endParaRPr lang="es-CO" sz="2600" b="1" dirty="0">
              <a:latin typeface="Californian FB" panose="0207040306080B030204" pitchFamily="18" charset="0"/>
              <a:ea typeface="Calibri"/>
              <a:cs typeface="Calibri"/>
              <a:sym typeface="Calibri"/>
            </a:endParaRPr>
          </a:p>
        </p:txBody>
      </p:sp>
      <p:sp>
        <p:nvSpPr>
          <p:cNvPr id="6" name="Shape 496"/>
          <p:cNvSpPr txBox="1">
            <a:spLocks/>
          </p:cNvSpPr>
          <p:nvPr/>
        </p:nvSpPr>
        <p:spPr>
          <a:xfrm>
            <a:off x="897924" y="6310491"/>
            <a:ext cx="10536194" cy="547509"/>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s-CO" sz="1600" b="1" dirty="0">
                <a:latin typeface="Californian FB" panose="0207040306080B030204" pitchFamily="18" charset="0"/>
                <a:sym typeface="Calibri"/>
              </a:rPr>
              <a:t>Adaptado de </a:t>
            </a:r>
            <a:r>
              <a:rPr lang="es-CO" sz="1600" b="1" i="1" dirty="0">
                <a:latin typeface="Californian FB" panose="0207040306080B030204" pitchFamily="18" charset="0"/>
                <a:sym typeface="Calibri"/>
              </a:rPr>
              <a:t>the National Center for School Engagement – Promoting attendance, attachment and achievement</a:t>
            </a:r>
            <a:endParaRPr lang="es-CO" sz="1600" b="1" i="1" dirty="0">
              <a:latin typeface="Californian FB" panose="0207040306080B030204" pitchFamily="18" charset="0"/>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34</a:t>
            </a:fld>
            <a:endParaRPr lang="es-CO"/>
          </a:p>
        </p:txBody>
      </p:sp>
    </p:spTree>
    <p:extLst>
      <p:ext uri="{BB962C8B-B14F-4D97-AF65-F5344CB8AC3E}">
        <p14:creationId xmlns:p14="http://schemas.microsoft.com/office/powerpoint/2010/main" val="1014384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2805" y="310216"/>
            <a:ext cx="10114006" cy="1008247"/>
          </a:xfrm>
        </p:spPr>
        <p:txBody>
          <a:bodyPr>
            <a:normAutofit/>
          </a:bodyPr>
          <a:lstStyle/>
          <a:p>
            <a:r>
              <a:rPr lang="es-CO" sz="3600" dirty="0">
                <a:latin typeface="Times New Roman" panose="02020603050405020304" pitchFamily="18" charset="0"/>
              </a:rPr>
              <a:t>CONSECUENCIAS PARA TODA LA VIDA</a:t>
            </a:r>
            <a:endParaRPr lang="es-CO" sz="3600" dirty="0">
              <a:solidFill>
                <a:srgbClr val="FFFF00"/>
              </a:solidFill>
              <a:latin typeface="Times New Roman" panose="02020603050405020304" pitchFamily="18" charset="0"/>
              <a:cs typeface="Times New Roman" panose="02020603050405020304" pitchFamily="18" charset="0"/>
            </a:endParaRPr>
          </a:p>
        </p:txBody>
      </p:sp>
      <p:graphicFrame>
        <p:nvGraphicFramePr>
          <p:cNvPr id="3" name="Diagram 2"/>
          <p:cNvGraphicFramePr/>
          <p:nvPr>
            <p:extLst>
              <p:ext uri="{D42A27DB-BD31-4B8C-83A1-F6EECF244321}">
                <p14:modId xmlns:p14="http://schemas.microsoft.com/office/powerpoint/2010/main" val="2454461423"/>
              </p:ext>
            </p:extLst>
          </p:nvPr>
        </p:nvGraphicFramePr>
        <p:xfrm>
          <a:off x="420128" y="1946134"/>
          <a:ext cx="11405287" cy="408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hape 496"/>
          <p:cNvSpPr txBox="1">
            <a:spLocks/>
          </p:cNvSpPr>
          <p:nvPr/>
        </p:nvSpPr>
        <p:spPr>
          <a:xfrm>
            <a:off x="897924" y="6132762"/>
            <a:ext cx="10536194" cy="547509"/>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s-CO" sz="1600" b="1" dirty="0">
                <a:latin typeface="Californian FB" panose="0207040306080B030204" pitchFamily="18" charset="0"/>
                <a:sym typeface="Calibri"/>
              </a:rPr>
              <a:t>Adaptado de </a:t>
            </a:r>
            <a:r>
              <a:rPr lang="es-CO" sz="1600" b="1" i="1" dirty="0">
                <a:latin typeface="Californian FB" panose="0207040306080B030204" pitchFamily="18" charset="0"/>
                <a:sym typeface="Calibri"/>
              </a:rPr>
              <a:t>the National Center for School Engagement – Promoting attendance, attachment and achievement</a:t>
            </a:r>
            <a:endParaRPr lang="es-CO" sz="1600" b="1" i="1" dirty="0">
              <a:latin typeface="Californian FB" panose="0207040306080B030204" pitchFamily="18" charset="0"/>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35</a:t>
            </a:fld>
            <a:endParaRPr lang="es-CO"/>
          </a:p>
        </p:txBody>
      </p:sp>
    </p:spTree>
    <p:extLst>
      <p:ext uri="{BB962C8B-B14F-4D97-AF65-F5344CB8AC3E}">
        <p14:creationId xmlns:p14="http://schemas.microsoft.com/office/powerpoint/2010/main" val="245134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2805" y="310216"/>
            <a:ext cx="10114006" cy="1008247"/>
          </a:xfrm>
        </p:spPr>
        <p:txBody>
          <a:bodyPr>
            <a:normAutofit/>
          </a:bodyPr>
          <a:lstStyle/>
          <a:p>
            <a:r>
              <a:rPr lang="es-CO" sz="3600" dirty="0">
                <a:latin typeface="Times New Roman" panose="02020603050405020304" pitchFamily="18" charset="0"/>
              </a:rPr>
              <a:t>¿QUÉ DESEA PARA SU HIJO?</a:t>
            </a:r>
            <a:endParaRPr lang="es-CO" sz="3600" dirty="0">
              <a:solidFill>
                <a:srgbClr val="FFFF00"/>
              </a:solidFill>
              <a:latin typeface="Times New Roman" panose="02020603050405020304" pitchFamily="18" charset="0"/>
              <a:cs typeface="Times New Roman" panose="02020603050405020304" pitchFamily="18" charset="0"/>
            </a:endParaRPr>
          </a:p>
        </p:txBody>
      </p:sp>
      <p:pic>
        <p:nvPicPr>
          <p:cNvPr id="2052" name="Picture 4" descr="http://www.iwantcovers.com/wp-content/uploads/2012/11/Never-Let-Go-Of-Your-Dream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3316" y="2171967"/>
            <a:ext cx="11277960" cy="4147424"/>
          </a:xfrm>
          <a:prstGeom prst="rect">
            <a:avLst/>
          </a:prstGeom>
          <a:noFill/>
          <a:ln w="114300">
            <a:solidFill>
              <a:schemeClr val="tx1"/>
            </a:solidFill>
          </a:ln>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36</a:t>
            </a:fld>
            <a:endParaRPr lang="es-CO"/>
          </a:p>
        </p:txBody>
      </p:sp>
    </p:spTree>
    <p:extLst>
      <p:ext uri="{BB962C8B-B14F-4D97-AF65-F5344CB8AC3E}">
        <p14:creationId xmlns:p14="http://schemas.microsoft.com/office/powerpoint/2010/main" val="197919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206271" y="2941937"/>
            <a:ext cx="1819693" cy="1958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s-CO" sz="3600" b="1" dirty="0">
                <a:latin typeface="Californian FB" panose="0207040306080B030204" pitchFamily="18" charset="0"/>
              </a:rPr>
              <a:t>OBJETIVOS</a:t>
            </a:r>
          </a:p>
        </p:txBody>
      </p:sp>
      <p:sp>
        <p:nvSpPr>
          <p:cNvPr id="6" name="Shape 341"/>
          <p:cNvSpPr txBox="1">
            <a:spLocks/>
          </p:cNvSpPr>
          <p:nvPr/>
        </p:nvSpPr>
        <p:spPr>
          <a:xfrm>
            <a:off x="691980" y="2139778"/>
            <a:ext cx="10150208" cy="4199238"/>
          </a:xfrm>
          <a:prstGeom prst="rect">
            <a:avLst/>
          </a:prstGeom>
          <a:noFill/>
          <a:ln>
            <a:noFill/>
          </a:ln>
        </p:spPr>
        <p:txBody>
          <a:bodyPr vert="horz" lIns="91425" tIns="45700" rIns="91425" bIns="45700" rtlCol="0" anchor="t" anchorCtr="0">
            <a:normAutofit fontScale="925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Entender la importancia y los beneficios de la asistencia regular a la escuela </a:t>
            </a:r>
          </a:p>
          <a:p>
            <a:pPr marL="228600" indent="-228600">
              <a:spcBef>
                <a:spcPts val="0"/>
              </a:spcBef>
              <a:buClr>
                <a:schemeClr val="tx1"/>
              </a:buClr>
              <a:buFont typeface="+mj-lt"/>
              <a:buAutoNum type="arabicPeriod"/>
            </a:pPr>
            <a:endParaRPr lang="es-CO"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Discutir los motivos por qué los estudiantes faltan a la escuela</a:t>
            </a:r>
          </a:p>
          <a:p>
            <a:pPr marL="228600" indent="-228600">
              <a:spcBef>
                <a:spcPts val="0"/>
              </a:spcBef>
              <a:buClr>
                <a:schemeClr val="tx1"/>
              </a:buClr>
              <a:buFont typeface="+mj-lt"/>
              <a:buAutoNum type="arabicPeriod"/>
            </a:pPr>
            <a:endParaRPr lang="es-CO"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Entender las ausencias justificadas, el ausentismo crónico y sus efectos</a:t>
            </a:r>
          </a:p>
          <a:p>
            <a:pPr>
              <a:spcBef>
                <a:spcPts val="720"/>
              </a:spcBef>
              <a:buClr>
                <a:schemeClr val="tx1"/>
              </a:buClr>
              <a:buFont typeface="+mj-lt"/>
              <a:buAutoNum type="arabicPeriod"/>
            </a:pPr>
            <a:endParaRPr lang="es-CO"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Revisar las maneras cómo las escuelas y los padres pueden apoyarse </a:t>
            </a:r>
          </a:p>
          <a:p>
            <a:pPr marL="0" indent="0">
              <a:spcBef>
                <a:spcPts val="720"/>
              </a:spcBef>
              <a:buClr>
                <a:schemeClr val="tx1"/>
              </a:buClr>
              <a:buNone/>
            </a:pPr>
            <a:endParaRPr lang="es-CO" sz="1100" b="1" dirty="0">
              <a:latin typeface="Californian FB" panose="0207040306080B030204" pitchFamily="18" charset="0"/>
              <a:ea typeface="Calibri"/>
              <a:cs typeface="Times New Roman" panose="02020603050405020304" pitchFamily="18" charset="0"/>
              <a:sym typeface="Calibri"/>
            </a:endParaRPr>
          </a:p>
          <a:p>
            <a:pPr marL="0" indent="0">
              <a:spcBef>
                <a:spcPts val="720"/>
              </a:spcBef>
              <a:buClr>
                <a:schemeClr val="tx1"/>
              </a:buClr>
              <a:buNone/>
            </a:pPr>
            <a:r>
              <a:rPr lang="es-CO" sz="3000" b="1" dirty="0">
                <a:latin typeface="Californian FB" panose="0207040306080B030204" pitchFamily="18" charset="0"/>
                <a:sym typeface="Calibri"/>
              </a:rPr>
              <a:t>5.  Hacer recomendaciones al Consejo del Plantel Escolar</a:t>
            </a:r>
          </a:p>
          <a:p>
            <a:pPr marL="514350" indent="-514350">
              <a:spcBef>
                <a:spcPts val="720"/>
              </a:spcBef>
              <a:buClr>
                <a:schemeClr val="tx1"/>
              </a:buClr>
              <a:buFont typeface="+mj-lt"/>
              <a:buAutoNum type="arabicPeriod"/>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s-CO"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s-CO"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37</a:t>
            </a:fld>
            <a:endParaRPr lang="es-CO"/>
          </a:p>
        </p:txBody>
      </p:sp>
    </p:spTree>
    <p:extLst>
      <p:ext uri="{BB962C8B-B14F-4D97-AF65-F5344CB8AC3E}">
        <p14:creationId xmlns:p14="http://schemas.microsoft.com/office/powerpoint/2010/main" val="159081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6" end="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2806" y="310216"/>
            <a:ext cx="8991600" cy="1008247"/>
          </a:xfrm>
        </p:spPr>
        <p:txBody>
          <a:bodyPr>
            <a:normAutofit/>
          </a:bodyPr>
          <a:lstStyle/>
          <a:p>
            <a:r>
              <a:rPr lang="es-CO" sz="3600" dirty="0">
                <a:latin typeface="Times New Roman" panose="02020603050405020304" pitchFamily="18" charset="0"/>
              </a:rPr>
              <a:t>QUÉ PUEDEN HACER LOS PADRES</a:t>
            </a:r>
          </a:p>
        </p:txBody>
      </p:sp>
      <p:sp>
        <p:nvSpPr>
          <p:cNvPr id="7" name="Shape 496"/>
          <p:cNvSpPr txBox="1">
            <a:spLocks/>
          </p:cNvSpPr>
          <p:nvPr/>
        </p:nvSpPr>
        <p:spPr>
          <a:xfrm>
            <a:off x="1033849" y="6408415"/>
            <a:ext cx="10536194" cy="441036"/>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s-CO" sz="1600" b="1" dirty="0">
                <a:latin typeface="Californian FB" panose="0207040306080B030204" pitchFamily="18" charset="0"/>
                <a:sym typeface="Calibri"/>
              </a:rPr>
              <a:t>REF-5464.2 - Asistencia Escolar: Guía para padres</a:t>
            </a:r>
            <a:endParaRPr lang="es-CO" sz="1050" i="1" dirty="0">
              <a:latin typeface="Californian FB" panose="0207040306080B030204" pitchFamily="18" charset="0"/>
              <a:ea typeface="Calibri"/>
              <a:cs typeface="Calibri"/>
              <a:sym typeface="Calibri"/>
            </a:endParaRPr>
          </a:p>
        </p:txBody>
      </p:sp>
      <p:pic>
        <p:nvPicPr>
          <p:cNvPr id="30722" name="Picture 2" descr="http://schools.iclipart.com/dodl.php?linklokauth=LzA2Ni9zbWFsbC9iYXRjaF8yOS9hbmRyZXNyMTk5MTcuanBnLDE0MTAzMTI0MTYsMjA0LjEwOC45Ni4xMDIsMCwwLExMXzAsLDNmYTA0NGQ0OWFmMjExZTkwYzZiMGUzMGNhMzcyZjBh/andresr1991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5574" y="2519175"/>
            <a:ext cx="4136361" cy="29672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63078" y="2357832"/>
            <a:ext cx="7722973" cy="3139321"/>
          </a:xfrm>
          <a:prstGeom prst="rect">
            <a:avLst/>
          </a:prstGeom>
          <a:noFill/>
        </p:spPr>
        <p:txBody>
          <a:bodyPr wrap="square" rtlCol="0">
            <a:spAutoFit/>
          </a:bodyPr>
          <a:lstStyle/>
          <a:p>
            <a:pPr marL="285750" indent="-285750">
              <a:buFont typeface="Arial" panose="020B0604020202020204" pitchFamily="34" charset="0"/>
              <a:buChar char="•"/>
            </a:pPr>
            <a:r>
              <a:rPr lang="es-CO" sz="2600" dirty="0">
                <a:latin typeface="Californian FB" panose="0207040306080B030204" pitchFamily="18" charset="0"/>
              </a:rPr>
              <a:t>Asegurarse que su hijo duerma lo suficiente y que todos los días coma un desayuno nutritivo </a:t>
            </a:r>
          </a:p>
          <a:p>
            <a:endParaRPr lang="es-CO" sz="800" dirty="0">
              <a:latin typeface="Californian FB" panose="0207040306080B030204" pitchFamily="18" charset="0"/>
            </a:endParaRPr>
          </a:p>
          <a:p>
            <a:pPr marL="285750" indent="-285750">
              <a:buFont typeface="Arial" panose="020B0604020202020204" pitchFamily="34" charset="0"/>
              <a:buChar char="•"/>
            </a:pPr>
            <a:r>
              <a:rPr lang="es-CO" sz="2600" dirty="0">
                <a:latin typeface="Californian FB" panose="0207040306080B030204" pitchFamily="18" charset="0"/>
              </a:rPr>
              <a:t>Ayudar a que su hijo desarrolle una actitud positiva de la escuela y del aprendizaje y motivarlo para que participe en las actividades escolares</a:t>
            </a:r>
          </a:p>
          <a:p>
            <a:endParaRPr lang="es-CO" sz="800" dirty="0">
              <a:latin typeface="Californian FB" panose="0207040306080B030204" pitchFamily="18" charset="0"/>
            </a:endParaRPr>
          </a:p>
          <a:p>
            <a:pPr marL="285750" indent="-285750">
              <a:buFont typeface="Arial" panose="020B0604020202020204" pitchFamily="34" charset="0"/>
              <a:buChar char="•"/>
            </a:pPr>
            <a:r>
              <a:rPr lang="es-CO" sz="2600" dirty="0">
                <a:latin typeface="Californian FB" panose="0207040306080B030204" pitchFamily="18" charset="0"/>
              </a:rPr>
              <a:t>Enseñarle los beneficios de tener buena asistencia y las consecuencias de tener  mala asistencia</a:t>
            </a:r>
          </a:p>
        </p:txBody>
      </p:sp>
      <p:sp>
        <p:nvSpPr>
          <p:cNvPr id="2" name="Slide Number Placeholder 1"/>
          <p:cNvSpPr>
            <a:spLocks noGrp="1"/>
          </p:cNvSpPr>
          <p:nvPr>
            <p:ph type="sldNum" sz="quarter" idx="12"/>
          </p:nvPr>
        </p:nvSpPr>
        <p:spPr/>
        <p:txBody>
          <a:bodyPr/>
          <a:lstStyle/>
          <a:p>
            <a:fld id="{29927BEA-0E01-4643-B2DE-F82012A02F29}" type="slidenum">
              <a:rPr lang="en-US" smtClean="0"/>
              <a:t>38</a:t>
            </a:fld>
            <a:endParaRPr lang="es-CO"/>
          </a:p>
        </p:txBody>
      </p:sp>
    </p:spTree>
    <p:extLst>
      <p:ext uri="{BB962C8B-B14F-4D97-AF65-F5344CB8AC3E}">
        <p14:creationId xmlns:p14="http://schemas.microsoft.com/office/powerpoint/2010/main" val="98510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12806" y="310216"/>
            <a:ext cx="8991600" cy="1008247"/>
          </a:xfrm>
        </p:spPr>
        <p:txBody>
          <a:bodyPr>
            <a:normAutofit/>
          </a:bodyPr>
          <a:lstStyle/>
          <a:p>
            <a:r>
              <a:rPr lang="es-CO" sz="3600" dirty="0">
                <a:latin typeface="Times New Roman" panose="02020603050405020304" pitchFamily="18" charset="0"/>
              </a:rPr>
              <a:t>QUÉ PUEDEN HACER LOS PADRES</a:t>
            </a:r>
          </a:p>
        </p:txBody>
      </p:sp>
      <p:pic>
        <p:nvPicPr>
          <p:cNvPr id="28674" name="Picture 2" descr="http://schools.iclipart.com/dodl.php?linklokauth=LzA2Ni9zbWFsbC9iYXRjaF8yMi9hbmRyZXNyMTM3MTQuanBnLDE0MTAzMTIzNjEsMjA0LjEwOC45Ni4xMDIsMCwwLExMXzAsLGNkY2RjNzQ4ZTFlOTU3Mzc5ODUyNDI0NDUwOThjMjdl/andresr1371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08623" y="2474916"/>
            <a:ext cx="4048598" cy="2813776"/>
          </a:xfrm>
          <a:prstGeom prst="rect">
            <a:avLst/>
          </a:prstGeom>
          <a:noFill/>
          <a:extLst>
            <a:ext uri="{909E8E84-426E-40DD-AFC4-6F175D3DCCD1}">
              <a14:hiddenFill xmlns:a14="http://schemas.microsoft.com/office/drawing/2010/main">
                <a:solidFill>
                  <a:srgbClr val="FFFFFF"/>
                </a:solidFill>
              </a14:hiddenFill>
            </a:ext>
          </a:extLst>
        </p:spPr>
      </p:pic>
      <p:sp>
        <p:nvSpPr>
          <p:cNvPr id="8" name="Shape 496"/>
          <p:cNvSpPr txBox="1">
            <a:spLocks/>
          </p:cNvSpPr>
          <p:nvPr/>
        </p:nvSpPr>
        <p:spPr>
          <a:xfrm>
            <a:off x="1033849" y="6408415"/>
            <a:ext cx="10536194" cy="441036"/>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s-CO" sz="1600" b="1" dirty="0">
                <a:latin typeface="Californian FB" panose="0207040306080B030204" pitchFamily="18" charset="0"/>
                <a:sym typeface="Calibri"/>
              </a:rPr>
              <a:t>REF-5464.2 - Asistencia Escolar: Guía para padres</a:t>
            </a:r>
            <a:endParaRPr lang="es-CO" sz="1050" i="1" dirty="0">
              <a:latin typeface="Californian FB" panose="0207040306080B030204" pitchFamily="18" charset="0"/>
              <a:ea typeface="Calibri"/>
              <a:cs typeface="Calibri"/>
              <a:sym typeface="Calibri"/>
            </a:endParaRPr>
          </a:p>
        </p:txBody>
      </p:sp>
      <p:sp>
        <p:nvSpPr>
          <p:cNvPr id="9" name="TextBox 8"/>
          <p:cNvSpPr txBox="1"/>
          <p:nvPr/>
        </p:nvSpPr>
        <p:spPr>
          <a:xfrm>
            <a:off x="185649" y="2312143"/>
            <a:ext cx="7722973" cy="4062651"/>
          </a:xfrm>
          <a:prstGeom prst="rect">
            <a:avLst/>
          </a:prstGeom>
          <a:noFill/>
        </p:spPr>
        <p:txBody>
          <a:bodyPr wrap="square" rtlCol="0">
            <a:spAutoFit/>
          </a:bodyPr>
          <a:lstStyle/>
          <a:p>
            <a:pPr marL="457200" indent="-457200">
              <a:buFont typeface="Arial" panose="020B0604020202020204" pitchFamily="34" charset="0"/>
              <a:buChar char="•"/>
            </a:pPr>
            <a:r>
              <a:rPr lang="es-CO" sz="2600" dirty="0">
                <a:latin typeface="Californian FB" panose="0207040306080B030204" pitchFamily="18" charset="0"/>
              </a:rPr>
              <a:t>Crear un sistema o planes alternos para la entrada y salida de la escuela</a:t>
            </a:r>
          </a:p>
          <a:p>
            <a:endParaRPr lang="es-CO" sz="800" dirty="0">
              <a:latin typeface="Californian FB" panose="0207040306080B030204" pitchFamily="18" charset="0"/>
            </a:endParaRPr>
          </a:p>
          <a:p>
            <a:pPr marL="457200" indent="-457200">
              <a:buFont typeface="Arial" panose="020B0604020202020204" pitchFamily="34" charset="0"/>
              <a:buChar char="•"/>
            </a:pPr>
            <a:r>
              <a:rPr lang="es-CO" sz="2600" dirty="0">
                <a:latin typeface="Californian FB" panose="0207040306080B030204" pitchFamily="18" charset="0"/>
              </a:rPr>
              <a:t>Crear rutinas para las mañanas y tardes</a:t>
            </a:r>
          </a:p>
          <a:p>
            <a:endParaRPr lang="es-CO" sz="800" dirty="0">
              <a:latin typeface="Californian FB" panose="0207040306080B030204" pitchFamily="18" charset="0"/>
            </a:endParaRPr>
          </a:p>
          <a:p>
            <a:pPr marL="457200" indent="-457200">
              <a:buFont typeface="Arial" panose="020B0604020202020204" pitchFamily="34" charset="0"/>
              <a:buChar char="•"/>
            </a:pPr>
            <a:r>
              <a:rPr lang="es-CO" sz="2600" dirty="0">
                <a:latin typeface="Californian FB" panose="0207040306080B030204" pitchFamily="18" charset="0"/>
              </a:rPr>
              <a:t>Colocar a la vista los calendarios y programaciones escolares</a:t>
            </a:r>
          </a:p>
          <a:p>
            <a:endParaRPr lang="es-CO" sz="800" dirty="0">
              <a:latin typeface="Californian FB" panose="0207040306080B030204" pitchFamily="18" charset="0"/>
            </a:endParaRPr>
          </a:p>
          <a:p>
            <a:pPr marL="457200" indent="-457200">
              <a:buFont typeface="Arial" panose="020B0604020202020204" pitchFamily="34" charset="0"/>
              <a:buChar char="•"/>
            </a:pPr>
            <a:r>
              <a:rPr lang="es-CO" sz="2600" dirty="0">
                <a:latin typeface="Californian FB" panose="0207040306080B030204" pitchFamily="18" charset="0"/>
              </a:rPr>
              <a:t>Mantener al tanto a la escuela de cualquier asunto que afecte la asistencia de su hijo</a:t>
            </a:r>
          </a:p>
          <a:p>
            <a:endParaRPr lang="es-CO" sz="2600" dirty="0">
              <a:latin typeface="Californian FB" panose="0207040306080B030204" pitchFamily="18" charset="0"/>
            </a:endParaRPr>
          </a:p>
          <a:p>
            <a:pPr marL="457200" indent="-457200">
              <a:buFont typeface="Arial" panose="020B0604020202020204" pitchFamily="34" charset="0"/>
              <a:buChar char="•"/>
            </a:pPr>
            <a:r>
              <a:rPr lang="es-CO" sz="2600" dirty="0">
                <a:latin typeface="Californian FB" panose="0207040306080B030204" pitchFamily="18" charset="0"/>
              </a:rPr>
              <a:t>Motivar la buena asistencia y llegar puntualmente</a:t>
            </a:r>
          </a:p>
        </p:txBody>
      </p:sp>
      <p:sp>
        <p:nvSpPr>
          <p:cNvPr id="2" name="Slide Number Placeholder 1"/>
          <p:cNvSpPr>
            <a:spLocks noGrp="1"/>
          </p:cNvSpPr>
          <p:nvPr>
            <p:ph type="sldNum" sz="quarter" idx="12"/>
          </p:nvPr>
        </p:nvSpPr>
        <p:spPr/>
        <p:txBody>
          <a:bodyPr/>
          <a:lstStyle/>
          <a:p>
            <a:fld id="{29927BEA-0E01-4643-B2DE-F82012A02F29}" type="slidenum">
              <a:rPr lang="en-US" smtClean="0"/>
              <a:t>39</a:t>
            </a:fld>
            <a:endParaRPr lang="es-CO"/>
          </a:p>
        </p:txBody>
      </p:sp>
    </p:spTree>
    <p:extLst>
      <p:ext uri="{BB962C8B-B14F-4D97-AF65-F5344CB8AC3E}">
        <p14:creationId xmlns:p14="http://schemas.microsoft.com/office/powerpoint/2010/main" val="132802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81914" y="255081"/>
            <a:ext cx="8991600" cy="1008247"/>
          </a:xfrm>
        </p:spPr>
        <p:txBody>
          <a:bodyPr>
            <a:normAutofit/>
          </a:bodyPr>
          <a:lstStyle/>
          <a:p>
            <a:r>
              <a:rPr lang="es-CO" sz="3600" b="1" dirty="0">
                <a:latin typeface="Californian FB" panose="0207040306080B030204" pitchFamily="18" charset="0"/>
              </a:rPr>
              <a:t>¡ES LA LEY!</a:t>
            </a:r>
          </a:p>
        </p:txBody>
      </p:sp>
      <p:sp>
        <p:nvSpPr>
          <p:cNvPr id="6" name="Shape 373"/>
          <p:cNvSpPr txBox="1">
            <a:spLocks/>
          </p:cNvSpPr>
          <p:nvPr/>
        </p:nvSpPr>
        <p:spPr>
          <a:xfrm>
            <a:off x="593122" y="2314290"/>
            <a:ext cx="5896331" cy="3815853"/>
          </a:xfrm>
          <a:prstGeom prst="rect">
            <a:avLst/>
          </a:prstGeom>
          <a:noFill/>
          <a:ln>
            <a:noFill/>
          </a:ln>
        </p:spPr>
        <p:txBody>
          <a:bodyPr vert="horz" lIns="91425" tIns="45700" rIns="91425" bIns="45700" rtlCol="0" anchor="t" anchorCtr="0">
            <a:normAutofit lnSpcReduction="100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nSpc>
                <a:spcPct val="100000"/>
              </a:lnSpc>
              <a:spcBef>
                <a:spcPts val="0"/>
              </a:spcBef>
              <a:buClr>
                <a:srgbClr val="000000"/>
              </a:buClr>
              <a:buSzPct val="25000"/>
              <a:buFont typeface="Calibri"/>
              <a:buNone/>
            </a:pPr>
            <a:r>
              <a:rPr lang="es-CO" sz="4000" dirty="0">
                <a:latin typeface="DilleniaUPC" panose="02020603050405020304" pitchFamily="18" charset="-34"/>
                <a:sym typeface="Calibri"/>
              </a:rPr>
              <a:t>La ley de educación obligatoria en California afirma que es la responsabilidad de cada padre asegurar que todos los niños entre las edades de 6 a 18 años de edad asisten a la escuela puntualmente todos los días. </a:t>
            </a:r>
            <a:r>
              <a:rPr lang="es-CO" b="1" dirty="0">
                <a:latin typeface="Arial Black" panose="020B0A04020102020204" pitchFamily="34" charset="0"/>
                <a:sym typeface="Calibri"/>
              </a:rPr>
              <a:t>(Código de Educación 48200) </a:t>
            </a:r>
          </a:p>
          <a:p>
            <a:pPr marL="342900" indent="-88900">
              <a:spcBef>
                <a:spcPts val="800"/>
              </a:spcBef>
              <a:buClr>
                <a:schemeClr val="dk1"/>
              </a:buClr>
              <a:buFont typeface="Calibri"/>
              <a:buNone/>
            </a:pPr>
            <a:endParaRPr lang="es-CO" sz="4000" dirty="0">
              <a:solidFill>
                <a:schemeClr val="dk1"/>
              </a:solidFill>
              <a:latin typeface="Calibri"/>
              <a:ea typeface="Calibri"/>
              <a:cs typeface="Calibri"/>
              <a:sym typeface="Calibri"/>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92135" y="1915297"/>
            <a:ext cx="5182950" cy="4613840"/>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4</a:t>
            </a:fld>
            <a:endParaRPr lang="es-CO" dirty="0"/>
          </a:p>
        </p:txBody>
      </p:sp>
    </p:spTree>
    <p:extLst>
      <p:ext uri="{BB962C8B-B14F-4D97-AF65-F5344CB8AC3E}">
        <p14:creationId xmlns:p14="http://schemas.microsoft.com/office/powerpoint/2010/main" val="3500030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37519" y="310216"/>
            <a:ext cx="8991600" cy="1008247"/>
          </a:xfrm>
        </p:spPr>
        <p:txBody>
          <a:bodyPr>
            <a:normAutofit/>
          </a:bodyPr>
          <a:lstStyle/>
          <a:p>
            <a:r>
              <a:rPr lang="es-CO" sz="3600" dirty="0">
                <a:latin typeface="Times New Roman" panose="02020603050405020304" pitchFamily="18" charset="0"/>
              </a:rPr>
              <a:t>QUÉ PUEDEN HACER LOS PADRES</a:t>
            </a:r>
          </a:p>
        </p:txBody>
      </p:sp>
      <p:pic>
        <p:nvPicPr>
          <p:cNvPr id="1433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8557"/>
          <a:stretch/>
        </p:blipFill>
        <p:spPr bwMode="auto">
          <a:xfrm>
            <a:off x="46136" y="1824682"/>
            <a:ext cx="2808275" cy="4600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hape 496"/>
          <p:cNvSpPr txBox="1">
            <a:spLocks/>
          </p:cNvSpPr>
          <p:nvPr/>
        </p:nvSpPr>
        <p:spPr>
          <a:xfrm>
            <a:off x="1033849" y="6408415"/>
            <a:ext cx="10536194" cy="441036"/>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s-CO" sz="1600" b="1" dirty="0">
                <a:latin typeface="Californian FB" panose="0207040306080B030204" pitchFamily="18" charset="0"/>
                <a:sym typeface="Calibri"/>
              </a:rPr>
              <a:t>REF-5464.2 - Asistencia Escolar: Guía para padres</a:t>
            </a:r>
            <a:endParaRPr lang="es-CO" sz="1050" i="1" dirty="0">
              <a:latin typeface="Californian FB" panose="0207040306080B030204" pitchFamily="18" charset="0"/>
              <a:ea typeface="Calibri"/>
              <a:cs typeface="Calibri"/>
              <a:sym typeface="Calibri"/>
            </a:endParaRPr>
          </a:p>
        </p:txBody>
      </p:sp>
      <p:sp>
        <p:nvSpPr>
          <p:cNvPr id="2" name="Rectangle 1"/>
          <p:cNvSpPr/>
          <p:nvPr/>
        </p:nvSpPr>
        <p:spPr>
          <a:xfrm>
            <a:off x="2854411" y="1986002"/>
            <a:ext cx="8958649" cy="4555093"/>
          </a:xfrm>
          <a:prstGeom prst="rect">
            <a:avLst/>
          </a:prstGeom>
        </p:spPr>
        <p:txBody>
          <a:bodyPr wrap="square">
            <a:spAutoFit/>
          </a:bodyPr>
          <a:lstStyle/>
          <a:p>
            <a:pPr marL="342900" indent="-342900">
              <a:buFont typeface="Arial" panose="020B0604020202020204" pitchFamily="34" charset="0"/>
              <a:buChar char="•"/>
            </a:pPr>
            <a:r>
              <a:rPr lang="es-CO" sz="2600" dirty="0">
                <a:latin typeface="Californian FB" panose="0207040306080B030204" pitchFamily="18" charset="0"/>
              </a:rPr>
              <a:t>Planificar las vacaciones familiares solamente en días no escolares</a:t>
            </a:r>
          </a:p>
          <a:p>
            <a:pPr marL="342900" indent="-342900">
              <a:buFont typeface="Arial" panose="020B0604020202020204" pitchFamily="34" charset="0"/>
              <a:buChar char="•"/>
            </a:pPr>
            <a:r>
              <a:rPr lang="es-CO" sz="2600" dirty="0">
                <a:latin typeface="Californian FB" panose="0207040306080B030204" pitchFamily="18" charset="0"/>
              </a:rPr>
              <a:t>Utilizar el Portal de Acceso al Sistema de Apoyo para los Padres (PASSport) para verificar la asistencia de su hijo </a:t>
            </a:r>
          </a:p>
          <a:p>
            <a:endParaRPr lang="es-CO" sz="800" dirty="0">
              <a:latin typeface="Californian FB" panose="0207040306080B030204" pitchFamily="18" charset="0"/>
            </a:endParaRPr>
          </a:p>
          <a:p>
            <a:pPr marL="342900" indent="-342900">
              <a:buFont typeface="Arial" panose="020B0604020202020204" pitchFamily="34" charset="0"/>
              <a:buChar char="•"/>
            </a:pPr>
            <a:r>
              <a:rPr lang="es-CO" sz="2600" dirty="0">
                <a:latin typeface="Californian FB" panose="0207040306080B030204" pitchFamily="18" charset="0"/>
              </a:rPr>
              <a:t>Programar citas que no sean de emergencia y dentales después del horario escolar, en fines de semana o durante los periodos de vacaciones estudiantiles</a:t>
            </a:r>
          </a:p>
          <a:p>
            <a:endParaRPr lang="es-CO" sz="800" dirty="0">
              <a:latin typeface="Californian FB" panose="0207040306080B030204" pitchFamily="18" charset="0"/>
            </a:endParaRPr>
          </a:p>
          <a:p>
            <a:pPr marL="914400" lvl="1" indent="-457200">
              <a:buSzPct val="50000"/>
              <a:buFont typeface="Wingdings" panose="05000000000000000000" pitchFamily="2" charset="2"/>
              <a:buChar char="q"/>
            </a:pPr>
            <a:r>
              <a:rPr lang="es-CO" sz="2300" dirty="0">
                <a:latin typeface="Californian FB" panose="0207040306080B030204" pitchFamily="18" charset="0"/>
              </a:rPr>
              <a:t>Si la cita debe ser durante el horario escolar por favor  lleve a su estudiante a la escuela antes de la cita y/o después de la cita para que complete su día escolar.</a:t>
            </a:r>
          </a:p>
          <a:p>
            <a:pPr marL="342900" indent="-342900">
              <a:buSzPct val="50000"/>
              <a:buFont typeface="Arial" panose="020B0604020202020204" pitchFamily="34" charset="0"/>
              <a:buChar char="•"/>
            </a:pPr>
            <a:endParaRPr lang="es-CO" sz="2300" dirty="0">
              <a:latin typeface="Californian FB" panose="0207040306080B030204" pitchFamily="18" charset="0"/>
            </a:endParaRPr>
          </a:p>
        </p:txBody>
      </p:sp>
      <p:sp>
        <p:nvSpPr>
          <p:cNvPr id="3" name="Slide Number Placeholder 2"/>
          <p:cNvSpPr>
            <a:spLocks noGrp="1"/>
          </p:cNvSpPr>
          <p:nvPr>
            <p:ph type="sldNum" sz="quarter" idx="12"/>
          </p:nvPr>
        </p:nvSpPr>
        <p:spPr/>
        <p:txBody>
          <a:bodyPr/>
          <a:lstStyle/>
          <a:p>
            <a:fld id="{29927BEA-0E01-4643-B2DE-F82012A02F29}" type="slidenum">
              <a:rPr lang="en-US" smtClean="0"/>
              <a:t>40</a:t>
            </a:fld>
            <a:endParaRPr lang="es-CO"/>
          </a:p>
        </p:txBody>
      </p:sp>
    </p:spTree>
    <p:extLst>
      <p:ext uri="{BB962C8B-B14F-4D97-AF65-F5344CB8AC3E}">
        <p14:creationId xmlns:p14="http://schemas.microsoft.com/office/powerpoint/2010/main" val="70369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537519" y="310216"/>
            <a:ext cx="8991600" cy="1008247"/>
          </a:xfrm>
        </p:spPr>
        <p:txBody>
          <a:bodyPr>
            <a:normAutofit/>
          </a:bodyPr>
          <a:lstStyle/>
          <a:p>
            <a:r>
              <a:rPr lang="es-CO" sz="3600" dirty="0">
                <a:latin typeface="Times New Roman" panose="02020603050405020304" pitchFamily="18" charset="0"/>
              </a:rPr>
              <a:t>QUÉ PUEDEN HACER LOS PADRES</a:t>
            </a:r>
          </a:p>
        </p:txBody>
      </p:sp>
      <p:sp>
        <p:nvSpPr>
          <p:cNvPr id="9" name="Shape 496"/>
          <p:cNvSpPr txBox="1">
            <a:spLocks/>
          </p:cNvSpPr>
          <p:nvPr/>
        </p:nvSpPr>
        <p:spPr>
          <a:xfrm>
            <a:off x="1033849" y="6408415"/>
            <a:ext cx="10536194" cy="441036"/>
          </a:xfrm>
          <a:prstGeom prst="rect">
            <a:avLst/>
          </a:prstGeom>
          <a:noFill/>
          <a:ln>
            <a:noFill/>
          </a:ln>
        </p:spPr>
        <p:txBody>
          <a:bodyPr vert="horz" lIns="91425" tIns="45700" rIns="91425" bIns="45700" rtlCol="0" anchor="t" anchorCtr="0">
            <a:no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0" indent="0" algn="ctr">
              <a:buNone/>
            </a:pPr>
            <a:r>
              <a:rPr lang="es-CO" sz="1600" b="1" dirty="0">
                <a:latin typeface="Californian FB" panose="0207040306080B030204" pitchFamily="18" charset="0"/>
                <a:sym typeface="Calibri"/>
              </a:rPr>
              <a:t>REF-5464.2 - Asistencia Escolar: Guía para padres</a:t>
            </a:r>
            <a:endParaRPr lang="es-CO" sz="1050" i="1" dirty="0">
              <a:latin typeface="Californian FB" panose="0207040306080B030204" pitchFamily="18" charset="0"/>
              <a:ea typeface="Calibri"/>
              <a:cs typeface="Calibri"/>
              <a:sym typeface="Calibri"/>
            </a:endParaRPr>
          </a:p>
        </p:txBody>
      </p:sp>
      <p:sp>
        <p:nvSpPr>
          <p:cNvPr id="2" name="Rectangle 1"/>
          <p:cNvSpPr/>
          <p:nvPr/>
        </p:nvSpPr>
        <p:spPr>
          <a:xfrm>
            <a:off x="271846" y="2456571"/>
            <a:ext cx="7315203" cy="3139321"/>
          </a:xfrm>
          <a:prstGeom prst="rect">
            <a:avLst/>
          </a:prstGeom>
        </p:spPr>
        <p:txBody>
          <a:bodyPr wrap="square">
            <a:spAutoFit/>
          </a:bodyPr>
          <a:lstStyle/>
          <a:p>
            <a:pPr marL="457200" indent="-457200">
              <a:buFont typeface="Arial" panose="020B0604020202020204" pitchFamily="34" charset="0"/>
              <a:buChar char="•"/>
            </a:pPr>
            <a:r>
              <a:rPr lang="es-CO" sz="2600" dirty="0">
                <a:latin typeface="Californian FB" panose="0207040306080B030204" pitchFamily="18" charset="0"/>
              </a:rPr>
              <a:t>Asegúrese de que la escuela de su hijo tenga su información precisa para comunicarse con usted</a:t>
            </a:r>
          </a:p>
          <a:p>
            <a:endParaRPr lang="es-CO" sz="800" dirty="0">
              <a:latin typeface="Californian FB" panose="0207040306080B030204" pitchFamily="18" charset="0"/>
            </a:endParaRPr>
          </a:p>
          <a:p>
            <a:pPr marL="457200" indent="-457200">
              <a:buFont typeface="Arial" panose="020B0604020202020204" pitchFamily="34" charset="0"/>
              <a:buChar char="•"/>
            </a:pPr>
            <a:r>
              <a:rPr lang="es-CO" sz="2600" dirty="0">
                <a:latin typeface="Californian FB" panose="0207040306080B030204" pitchFamily="18" charset="0"/>
              </a:rPr>
              <a:t>Notifique al personal escolar de su escuela si su hijo padece de una condición crónica de salud y cómo dicha condición afecta su asistencia escolar</a:t>
            </a:r>
          </a:p>
          <a:p>
            <a:endParaRPr lang="es-CO" sz="800" dirty="0">
              <a:latin typeface="Californian FB" panose="0207040306080B030204" pitchFamily="18" charset="0"/>
            </a:endParaRPr>
          </a:p>
          <a:p>
            <a:pPr marL="457200" indent="-457200">
              <a:buFont typeface="Arial" panose="020B0604020202020204" pitchFamily="34" charset="0"/>
              <a:buChar char="•"/>
            </a:pPr>
            <a:r>
              <a:rPr lang="es-CO" sz="2600" dirty="0">
                <a:latin typeface="Californian FB" panose="0207040306080B030204" pitchFamily="18" charset="0"/>
              </a:rPr>
              <a:t>Comunicarse constantemente con los maestros de su hijo y solicitar los trabajos que perdió debido a las ausencias </a:t>
            </a:r>
          </a:p>
        </p:txBody>
      </p:sp>
      <p:pic>
        <p:nvPicPr>
          <p:cNvPr id="1026" name="Picture 2" descr="http://schools.iclipart.com/dodl.php?linklokauth=LzA0Ny9zbWFsbC9iYXRjaF8wOC9UZWVuYWdlX0ZhbWlseS9tb24xMzUwMjkuanBnLDE0MTEwNzUzMjUsMjA0LjEwOC45Ni45MywwLDAsTExfMCwsYjBkNjBjYWZiZTEyYTg5YjAyMDY5YTczNmQ0YjI3YmQ%3D/mon135029.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618" r="3604"/>
          <a:stretch/>
        </p:blipFill>
        <p:spPr bwMode="auto">
          <a:xfrm>
            <a:off x="7587049" y="2367340"/>
            <a:ext cx="4374292" cy="331778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9927BEA-0E01-4643-B2DE-F82012A02F29}" type="slidenum">
              <a:rPr lang="en-US" smtClean="0"/>
              <a:t>41</a:t>
            </a:fld>
            <a:endParaRPr lang="es-CO"/>
          </a:p>
        </p:txBody>
      </p:sp>
    </p:spTree>
    <p:extLst>
      <p:ext uri="{BB962C8B-B14F-4D97-AF65-F5344CB8AC3E}">
        <p14:creationId xmlns:p14="http://schemas.microsoft.com/office/powerpoint/2010/main" val="32465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027403" y="1877631"/>
            <a:ext cx="5795321" cy="47567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537519" y="310216"/>
            <a:ext cx="8991600" cy="1008247"/>
          </a:xfrm>
        </p:spPr>
        <p:txBody>
          <a:bodyPr>
            <a:normAutofit/>
          </a:bodyPr>
          <a:lstStyle/>
          <a:p>
            <a:r>
              <a:rPr lang="es-CO" sz="3600" dirty="0">
                <a:latin typeface="Times New Roman" panose="02020603050405020304" pitchFamily="18" charset="0"/>
              </a:rPr>
              <a:t>QUÉ PUEDEN HACER LOS PADRES</a:t>
            </a:r>
          </a:p>
        </p:txBody>
      </p:sp>
      <p:sp>
        <p:nvSpPr>
          <p:cNvPr id="2" name="Rectangle 1"/>
          <p:cNvSpPr/>
          <p:nvPr/>
        </p:nvSpPr>
        <p:spPr>
          <a:xfrm>
            <a:off x="3225114" y="4036541"/>
            <a:ext cx="5597610" cy="1569660"/>
          </a:xfrm>
          <a:prstGeom prst="rect">
            <a:avLst/>
          </a:prstGeom>
        </p:spPr>
        <p:txBody>
          <a:bodyPr wrap="square">
            <a:spAutoFit/>
          </a:bodyPr>
          <a:lstStyle/>
          <a:p>
            <a:pPr lvl="0" algn="ctr">
              <a:buClr>
                <a:schemeClr val="tx1"/>
              </a:buClr>
              <a:buSzPct val="100000"/>
            </a:pPr>
            <a:r>
              <a:rPr lang="es-CO" sz="4800" b="1" dirty="0">
                <a:latin typeface="Californian FB" panose="0207040306080B030204" pitchFamily="18" charset="0"/>
                <a:sym typeface="Calibri"/>
              </a:rPr>
              <a:t>¡Los padres marcan la diferencia!</a:t>
            </a:r>
          </a:p>
        </p:txBody>
      </p:sp>
      <p:sp>
        <p:nvSpPr>
          <p:cNvPr id="3" name="Slide Number Placeholder 2"/>
          <p:cNvSpPr>
            <a:spLocks noGrp="1"/>
          </p:cNvSpPr>
          <p:nvPr>
            <p:ph type="sldNum" sz="quarter" idx="12"/>
          </p:nvPr>
        </p:nvSpPr>
        <p:spPr/>
        <p:txBody>
          <a:bodyPr/>
          <a:lstStyle/>
          <a:p>
            <a:fld id="{29927BEA-0E01-4643-B2DE-F82012A02F29}" type="slidenum">
              <a:rPr lang="en-US" smtClean="0"/>
              <a:t>42</a:t>
            </a:fld>
            <a:endParaRPr lang="es-CO"/>
          </a:p>
        </p:txBody>
      </p:sp>
    </p:spTree>
    <p:extLst>
      <p:ext uri="{BB962C8B-B14F-4D97-AF65-F5344CB8AC3E}">
        <p14:creationId xmlns:p14="http://schemas.microsoft.com/office/powerpoint/2010/main" val="267542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27453" y="310216"/>
            <a:ext cx="8991600" cy="1008247"/>
          </a:xfrm>
        </p:spPr>
        <p:txBody>
          <a:bodyPr>
            <a:normAutofit/>
          </a:bodyPr>
          <a:lstStyle/>
          <a:p>
            <a:r>
              <a:rPr lang="es-CO" sz="3600" dirty="0">
                <a:latin typeface="Times New Roman" panose="02020603050405020304" pitchFamily="18" charset="0"/>
              </a:rPr>
              <a:t>QUÉ PUEDE HACER ELAC</a:t>
            </a:r>
          </a:p>
        </p:txBody>
      </p:sp>
      <p:sp>
        <p:nvSpPr>
          <p:cNvPr id="3" name="Content Placeholder 2"/>
          <p:cNvSpPr>
            <a:spLocks noGrp="1"/>
          </p:cNvSpPr>
          <p:nvPr>
            <p:ph idx="1"/>
          </p:nvPr>
        </p:nvSpPr>
        <p:spPr>
          <a:xfrm>
            <a:off x="4102443" y="2312692"/>
            <a:ext cx="7801566" cy="4013967"/>
          </a:xfrm>
        </p:spPr>
        <p:txBody>
          <a:bodyPr>
            <a:normAutofit fontScale="92500"/>
          </a:bodyPr>
          <a:lstStyle/>
          <a:p>
            <a:r>
              <a:rPr lang="es-CO" sz="2600" dirty="0">
                <a:solidFill>
                  <a:schemeClr val="tx1"/>
                </a:solidFill>
                <a:latin typeface="Californian FB" panose="0207040306080B030204" pitchFamily="18" charset="0"/>
              </a:rPr>
              <a:t>Supervisar los datos de asistencia y hacer recomendaciones para el Consejo del Plantel Escolar que apoyen la creación de metas y servicios concretos y mensurables para la mejora en la asistencia</a:t>
            </a:r>
          </a:p>
          <a:p>
            <a:r>
              <a:rPr lang="es-CO" sz="2600" dirty="0">
                <a:solidFill>
                  <a:schemeClr val="tx1"/>
                </a:solidFill>
                <a:latin typeface="Californian FB" panose="0207040306080B030204" pitchFamily="18" charset="0"/>
              </a:rPr>
              <a:t>Motivar al Consejo del Plantel Escolar y al director para que:</a:t>
            </a:r>
          </a:p>
          <a:p>
            <a:pPr lvl="1">
              <a:buFont typeface="Wingdings" panose="05000000000000000000" pitchFamily="2" charset="2"/>
              <a:buChar char="ü"/>
            </a:pPr>
            <a:r>
              <a:rPr lang="es-CO" sz="2400" dirty="0">
                <a:solidFill>
                  <a:schemeClr val="tx1"/>
                </a:solidFill>
                <a:latin typeface="Californian FB" panose="0207040306080B030204" pitchFamily="18" charset="0"/>
              </a:rPr>
              <a:t>Inviten a otras padres para que se involucren por medio de asistir a reuniones, talleres y conferencias entre padres y maestros, así como a otros eventos escolares</a:t>
            </a:r>
          </a:p>
          <a:p>
            <a:pPr lvl="1">
              <a:buFont typeface="Wingdings" panose="05000000000000000000" pitchFamily="2" charset="2"/>
              <a:buChar char="ü"/>
            </a:pPr>
            <a:r>
              <a:rPr lang="es-CO" sz="2400" dirty="0">
                <a:solidFill>
                  <a:schemeClr val="tx1"/>
                </a:solidFill>
                <a:latin typeface="Californian FB" panose="0207040306080B030204" pitchFamily="18" charset="0"/>
              </a:rPr>
              <a:t>Establecer una red de padres para que los mismos puedan compartir preocupaciones, estrategias e ideas</a:t>
            </a:r>
          </a:p>
          <a:p>
            <a:endParaRPr lang="es-CO" sz="2600" dirty="0">
              <a:solidFill>
                <a:schemeClr val="tx1"/>
              </a:solidFill>
              <a:latin typeface="Californian FB" panose="0207040306080B030204" pitchFamily="18" charset="0"/>
            </a:endParaRPr>
          </a:p>
          <a:p>
            <a:pPr marL="0" indent="0">
              <a:buNone/>
            </a:pPr>
            <a:endParaRPr lang="es-CO" sz="2600" dirty="0">
              <a:solidFill>
                <a:schemeClr val="tx1"/>
              </a:solidFill>
              <a:latin typeface="Californian FB" panose="0207040306080B030204" pitchFamily="18" charset="0"/>
            </a:endParaRPr>
          </a:p>
          <a:p>
            <a:pPr marL="0" indent="0">
              <a:buNone/>
            </a:pPr>
            <a:endParaRPr lang="es-CO" sz="2600" dirty="0">
              <a:solidFill>
                <a:schemeClr val="tx1"/>
              </a:solidFill>
              <a:latin typeface="Californian FB" panose="0207040306080B030204" pitchFamily="18" charset="0"/>
            </a:endParaRPr>
          </a:p>
          <a:p>
            <a:endParaRPr lang="es-CO" sz="2600" dirty="0">
              <a:solidFill>
                <a:schemeClr val="tx1"/>
              </a:solidFill>
              <a:latin typeface="Californian FB" panose="0207040306080B030204" pitchFamily="18" charset="0"/>
            </a:endParaRPr>
          </a:p>
          <a:p>
            <a:endParaRPr lang="es-CO" sz="2600" dirty="0">
              <a:solidFill>
                <a:schemeClr val="tx1"/>
              </a:solidFill>
              <a:latin typeface="Californian FB" panose="0207040306080B030204" pitchFamily="18" charset="0"/>
            </a:endParaRPr>
          </a:p>
          <a:p>
            <a:endParaRPr lang="es-CO" sz="2600" dirty="0">
              <a:solidFill>
                <a:schemeClr val="tx1"/>
              </a:solidFill>
              <a:latin typeface="Californian FB" panose="0207040306080B030204" pitchFamily="18" charset="0"/>
            </a:endParaRPr>
          </a:p>
          <a:p>
            <a:endParaRPr lang="es-CO" sz="2600" dirty="0">
              <a:solidFill>
                <a:schemeClr val="tx1"/>
              </a:solidFill>
              <a:latin typeface="Californian FB" panose="0207040306080B030204" pitchFamily="18" charset="0"/>
            </a:endParaRPr>
          </a:p>
        </p:txBody>
      </p:sp>
      <p:pic>
        <p:nvPicPr>
          <p:cNvPr id="7" name="Picture 7" descr="http://xerinhx3.files.wordpress.com/2013/04/make-the-differenc-logo-sma_13.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6302" y="2047984"/>
            <a:ext cx="3826141" cy="428698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27BEA-0E01-4643-B2DE-F82012A02F29}" type="slidenum">
              <a:rPr lang="en-US" smtClean="0"/>
              <a:t>43</a:t>
            </a:fld>
            <a:endParaRPr lang="es-CO"/>
          </a:p>
        </p:txBody>
      </p:sp>
    </p:spTree>
    <p:extLst>
      <p:ext uri="{BB962C8B-B14F-4D97-AF65-F5344CB8AC3E}">
        <p14:creationId xmlns:p14="http://schemas.microsoft.com/office/powerpoint/2010/main" val="392601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218628" y="3052887"/>
            <a:ext cx="1794980" cy="1931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s-CO" sz="3600" b="1" dirty="0">
                <a:latin typeface="Californian FB" panose="0207040306080B030204" pitchFamily="18" charset="0"/>
              </a:rPr>
              <a:t>OBJETIVOS</a:t>
            </a:r>
          </a:p>
        </p:txBody>
      </p:sp>
      <p:sp>
        <p:nvSpPr>
          <p:cNvPr id="6" name="Shape 341"/>
          <p:cNvSpPr txBox="1">
            <a:spLocks/>
          </p:cNvSpPr>
          <p:nvPr/>
        </p:nvSpPr>
        <p:spPr>
          <a:xfrm>
            <a:off x="691980" y="2139778"/>
            <a:ext cx="10150208" cy="4199238"/>
          </a:xfrm>
          <a:prstGeom prst="rect">
            <a:avLst/>
          </a:prstGeom>
          <a:noFill/>
          <a:ln>
            <a:noFill/>
          </a:ln>
        </p:spPr>
        <p:txBody>
          <a:bodyPr vert="horz" lIns="91425" tIns="45700" rIns="91425" bIns="45700" rtlCol="0" anchor="t" anchorCtr="0">
            <a:normAutofit fontScale="925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Entender la importancia y los beneficios de la asistencia regular a la escuela </a:t>
            </a:r>
          </a:p>
          <a:p>
            <a:pPr marL="228600" indent="-228600">
              <a:spcBef>
                <a:spcPts val="0"/>
              </a:spcBef>
              <a:buClr>
                <a:schemeClr val="tx1"/>
              </a:buClr>
              <a:buFont typeface="+mj-lt"/>
              <a:buAutoNum type="arabicPeriod"/>
            </a:pPr>
            <a:endParaRPr lang="es-CO"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Discutir los motivos por qué los estudiantes faltan a la escuela</a:t>
            </a:r>
          </a:p>
          <a:p>
            <a:pPr marL="228600" indent="-228600">
              <a:spcBef>
                <a:spcPts val="0"/>
              </a:spcBef>
              <a:buClr>
                <a:schemeClr val="tx1"/>
              </a:buClr>
              <a:buFont typeface="+mj-lt"/>
              <a:buAutoNum type="arabicPeriod"/>
            </a:pPr>
            <a:endParaRPr lang="es-CO"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Entender las ausencias justificadas, el ausentismo crónico y sus efectos</a:t>
            </a:r>
          </a:p>
          <a:p>
            <a:pPr>
              <a:spcBef>
                <a:spcPts val="720"/>
              </a:spcBef>
              <a:buClr>
                <a:schemeClr val="tx1"/>
              </a:buClr>
              <a:buFont typeface="+mj-lt"/>
              <a:buAutoNum type="arabicPeriod"/>
            </a:pPr>
            <a:endParaRPr lang="es-CO"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Revisar las maneras cómo las escuelas y los padres pueden apoyarse </a:t>
            </a:r>
          </a:p>
          <a:p>
            <a:pPr marL="0" indent="0">
              <a:spcBef>
                <a:spcPts val="720"/>
              </a:spcBef>
              <a:buClr>
                <a:schemeClr val="tx1"/>
              </a:buClr>
              <a:buNone/>
            </a:pPr>
            <a:endParaRPr lang="es-CO" sz="1100" b="1" dirty="0">
              <a:latin typeface="Californian FB" panose="0207040306080B030204" pitchFamily="18" charset="0"/>
              <a:ea typeface="Calibri"/>
              <a:cs typeface="Times New Roman" panose="02020603050405020304" pitchFamily="18" charset="0"/>
              <a:sym typeface="Calibri"/>
            </a:endParaRPr>
          </a:p>
          <a:p>
            <a:pPr marL="0" indent="0">
              <a:spcBef>
                <a:spcPts val="720"/>
              </a:spcBef>
              <a:buClr>
                <a:schemeClr val="tx1"/>
              </a:buClr>
              <a:buNone/>
            </a:pPr>
            <a:r>
              <a:rPr lang="es-CO" sz="3000" b="1" dirty="0">
                <a:latin typeface="Californian FB" panose="0207040306080B030204" pitchFamily="18" charset="0"/>
                <a:sym typeface="Calibri"/>
              </a:rPr>
              <a:t>5.   Hacer recomendaciones al Consejo del Plantel Escolar</a:t>
            </a:r>
          </a:p>
          <a:p>
            <a:pPr marL="514350" indent="-514350">
              <a:spcBef>
                <a:spcPts val="720"/>
              </a:spcBef>
              <a:buClr>
                <a:schemeClr val="tx1"/>
              </a:buClr>
              <a:buFont typeface="+mj-lt"/>
              <a:buAutoNum type="arabicPeriod"/>
            </a:pPr>
            <a:endParaRPr lang="es-CO" sz="3000" b="1" dirty="0">
              <a:latin typeface="Californian FB" panose="0207040306080B030204" pitchFamily="18" charset="0"/>
              <a:ea typeface="Calibri"/>
              <a:cs typeface="Times New Roman" panose="02020603050405020304" pitchFamily="18" charset="0"/>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s-CO"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s-CO"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44</a:t>
            </a:fld>
            <a:endParaRPr lang="es-CO"/>
          </a:p>
        </p:txBody>
      </p:sp>
    </p:spTree>
    <p:extLst>
      <p:ext uri="{BB962C8B-B14F-4D97-AF65-F5344CB8AC3E}">
        <p14:creationId xmlns:p14="http://schemas.microsoft.com/office/powerpoint/2010/main" val="311031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6">
                                            <p:txEl>
                                              <p:pRg st="8" end="8"/>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167" t="2028"/>
          <a:stretch/>
        </p:blipFill>
        <p:spPr bwMode="auto">
          <a:xfrm>
            <a:off x="3746500" y="990600"/>
            <a:ext cx="4337498" cy="573405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873638" y="2217249"/>
            <a:ext cx="1639968" cy="261610"/>
          </a:xfrm>
          <a:prstGeom prst="rect">
            <a:avLst/>
          </a:prstGeom>
          <a:noFill/>
        </p:spPr>
        <p:txBody>
          <a:bodyPr wrap="square" rtlCol="0">
            <a:normAutofit fontScale="70000" lnSpcReduction="20000"/>
          </a:bodyPr>
          <a:lstStyle/>
          <a:p>
            <a:pPr algn="ctr"/>
            <a:r>
              <a:rPr lang="es-CO" sz="1100" b="1" dirty="0">
                <a:solidFill>
                  <a:srgbClr val="002060"/>
                </a:solidFill>
                <a:latin typeface="Times New Roman" panose="02020603050405020304" pitchFamily="18" charset="0"/>
              </a:rPr>
              <a:t>Escuela Preparatoria Wonderful</a:t>
            </a:r>
          </a:p>
        </p:txBody>
      </p:sp>
      <p:sp>
        <p:nvSpPr>
          <p:cNvPr id="6" name="TextBox 5"/>
          <p:cNvSpPr txBox="1"/>
          <p:nvPr/>
        </p:nvSpPr>
        <p:spPr>
          <a:xfrm>
            <a:off x="6231902" y="2217717"/>
            <a:ext cx="1356708" cy="261610"/>
          </a:xfrm>
          <a:prstGeom prst="rect">
            <a:avLst/>
          </a:prstGeom>
          <a:noFill/>
        </p:spPr>
        <p:txBody>
          <a:bodyPr wrap="square" rtlCol="0">
            <a:normAutofit fontScale="85000" lnSpcReduction="10000"/>
          </a:bodyPr>
          <a:lstStyle/>
          <a:p>
            <a:pPr algn="ctr"/>
            <a:r>
              <a:rPr lang="es-CO" sz="1100" b="1" dirty="0">
                <a:solidFill>
                  <a:srgbClr val="002060"/>
                </a:solidFill>
                <a:latin typeface="Times New Roman" panose="02020603050405020304" pitchFamily="18" charset="0"/>
              </a:rPr>
              <a:t>23 de octubre de 2016</a:t>
            </a:r>
            <a:endParaRPr lang="es-CO" sz="1100" b="1" dirty="0">
              <a:solidFill>
                <a:srgbClr val="00206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435630" y="3970401"/>
            <a:ext cx="3318080" cy="507831"/>
          </a:xfrm>
          <a:prstGeom prst="rect">
            <a:avLst/>
          </a:prstGeom>
          <a:noFill/>
        </p:spPr>
        <p:txBody>
          <a:bodyPr wrap="square" rtlCol="0">
            <a:spAutoFit/>
          </a:bodyPr>
          <a:lstStyle/>
          <a:p>
            <a:r>
              <a:rPr lang="es-CO" sz="900" b="1" dirty="0">
                <a:solidFill>
                  <a:srgbClr val="002060"/>
                </a:solidFill>
                <a:latin typeface="Times New Roman" panose="02020603050405020304" pitchFamily="18" charset="0"/>
              </a:rPr>
              <a:t>Datos del Informe del Progreso Escolar</a:t>
            </a:r>
          </a:p>
          <a:p>
            <a:r>
              <a:rPr lang="es-CO" sz="900" b="1" dirty="0">
                <a:solidFill>
                  <a:srgbClr val="002060"/>
                </a:solidFill>
                <a:latin typeface="Times New Roman" panose="02020603050405020304" pitchFamily="18" charset="0"/>
              </a:rPr>
              <a:t>Datos de Asistencia</a:t>
            </a:r>
          </a:p>
          <a:p>
            <a:r>
              <a:rPr lang="es-CO" sz="900" b="1" dirty="0">
                <a:solidFill>
                  <a:srgbClr val="002060"/>
                </a:solidFill>
                <a:latin typeface="Times New Roman" panose="02020603050405020304" pitchFamily="18" charset="0"/>
              </a:rPr>
              <a:t>Datos de los aprendices de inglés a largo plazo</a:t>
            </a:r>
          </a:p>
        </p:txBody>
      </p:sp>
      <p:sp>
        <p:nvSpPr>
          <p:cNvPr id="8" name="TextBox 7"/>
          <p:cNvSpPr txBox="1"/>
          <p:nvPr/>
        </p:nvSpPr>
        <p:spPr>
          <a:xfrm>
            <a:off x="3979264" y="4780763"/>
            <a:ext cx="3882036" cy="1184940"/>
          </a:xfrm>
          <a:prstGeom prst="rect">
            <a:avLst/>
          </a:prstGeom>
          <a:solidFill>
            <a:srgbClr val="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O" sz="950" b="1" i="0" u="none" strike="noStrike" kern="0" cap="none" spc="0" normalizeH="0" baseline="0" noProof="0" dirty="0">
                <a:ln>
                  <a:noFill/>
                </a:ln>
                <a:solidFill>
                  <a:srgbClr val="002060"/>
                </a:solidFill>
                <a:effectLst/>
                <a:uLnTx/>
                <a:uFillTx/>
                <a:latin typeface="Times New Roman" panose="02020603050405020304" pitchFamily="18" charset="0"/>
              </a:rPr>
              <a:t>Temas requeridos: </a:t>
            </a:r>
            <a:r>
              <a:rPr lang="es-CO" sz="950" b="1" kern="0" dirty="0">
                <a:solidFill>
                  <a:srgbClr val="002060"/>
                </a:solidFill>
                <a:latin typeface="Times New Roman" panose="02020603050405020304" pitchFamily="18" charset="0"/>
              </a:rPr>
              <a:t>La importancia de la asistencia regular a la escuela</a:t>
            </a:r>
            <a:endParaRPr kumimoji="0" lang="es-CO" sz="95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200" b="0" i="0" u="none" strike="noStrike" kern="0" cap="none" spc="0" normalizeH="0" baseline="0" noProof="0" dirty="0">
                <a:ln>
                  <a:noFill/>
                </a:ln>
                <a:solidFill>
                  <a:srgbClr val="002060"/>
                </a:solidFill>
                <a:effectLst/>
                <a:uLnTx/>
                <a:uFillTx/>
                <a:latin typeface="Times New Roman" panose="02020603050405020304" pitchFamily="18" charset="0"/>
              </a:rPr>
              <a:t>\</a:t>
            </a:r>
            <a:endParaRPr kumimoji="0" lang="es-CO" sz="200" b="0" i="0" u="sng"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s-CO" sz="850" b="0" i="0" u="sng" strike="noStrike" kern="0" cap="none" spc="0" normalizeH="0" baseline="0" noProof="0" dirty="0">
                <a:ln>
                  <a:noFill/>
                </a:ln>
                <a:solidFill>
                  <a:srgbClr val="002060"/>
                </a:solidFill>
                <a:effectLst/>
                <a:uLnTx/>
                <a:uFillTx/>
                <a:latin typeface="Times New Roman" panose="02020603050405020304" pitchFamily="18" charset="0"/>
              </a:rPr>
              <a:t>ELAC recomienda </a:t>
            </a:r>
            <a:r>
              <a:rPr lang="es-CO" sz="850" u="sng" kern="0" dirty="0">
                <a:solidFill>
                  <a:srgbClr val="002060"/>
                </a:solidFill>
                <a:latin typeface="Times New Roman" panose="02020603050405020304" pitchFamily="18" charset="0"/>
              </a:rPr>
              <a:t>un programa de incentivo para la asistencia que motivará a los estudiantes para que asistan todos los días a la escuela puntualmente. El enfoque principal debería ser el 5º grado debido a que muestra el porcentaje más bajo de asistencia para los aprendices de inglés.  Los datos indican que mala asistencia puede ser un factor contribuyente al alto número de LTEL en este nivel de grado. El incentivo puede incluir mención especial por el director, durante las asambleas escolares y por el altavoz de la escuela.  Los incentivos también debería incluir los certificados para los padres cuyos niños asisten todos los días puntualmente.</a:t>
            </a:r>
            <a:endParaRPr kumimoji="0" lang="es-CO" sz="850" b="1" i="0" u="sng"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8" name="Group 17"/>
          <p:cNvGrpSpPr/>
          <p:nvPr/>
        </p:nvGrpSpPr>
        <p:grpSpPr>
          <a:xfrm>
            <a:off x="4229099" y="6020031"/>
            <a:ext cx="2312289" cy="230832"/>
            <a:chOff x="4723030" y="5327224"/>
            <a:chExt cx="2186698" cy="230832"/>
          </a:xfrm>
        </p:grpSpPr>
        <p:sp>
          <p:nvSpPr>
            <p:cNvPr id="11" name="TextBox 10"/>
            <p:cNvSpPr txBox="1"/>
            <p:nvPr/>
          </p:nvSpPr>
          <p:spPr>
            <a:xfrm>
              <a:off x="4723030" y="5327224"/>
              <a:ext cx="771851" cy="230832"/>
            </a:xfrm>
            <a:prstGeom prst="rect">
              <a:avLst/>
            </a:prstGeom>
            <a:noFill/>
          </p:spPr>
          <p:txBody>
            <a:bodyPr wrap="square" rtlCol="0">
              <a:spAutoFit/>
            </a:bodyPr>
            <a:lstStyle/>
            <a:p>
              <a:pPr algn="r"/>
              <a:r>
                <a:rPr lang="es-CO" sz="900" b="1" dirty="0">
                  <a:solidFill>
                    <a:srgbClr val="002060"/>
                  </a:solidFill>
                  <a:latin typeface="Times New Roman" panose="02020603050405020304" pitchFamily="18" charset="0"/>
                </a:rPr>
                <a:t>Ray Ruiz</a:t>
              </a:r>
            </a:p>
          </p:txBody>
        </p:sp>
        <p:pic>
          <p:nvPicPr>
            <p:cNvPr id="12" name="Picture 11" descr="http://www.clipartbest.com/cliparts/RiA/dzR/RiAdzRLiL.jpeg"/>
            <p:cNvPicPr/>
            <p:nvPr/>
          </p:nvPicPr>
          <p:blipFill rotWithShape="1">
            <a:blip r:embed="rId4" cstate="email">
              <a:extLst>
                <a:ext uri="{28A0092B-C50C-407E-A947-70E740481C1C}">
                  <a14:useLocalDpi xmlns:a14="http://schemas.microsoft.com/office/drawing/2010/main"/>
                </a:ext>
              </a:extLst>
            </a:blip>
            <a:srcRect r="35818"/>
            <a:stretch/>
          </p:blipFill>
          <p:spPr bwMode="auto">
            <a:xfrm>
              <a:off x="6449051" y="5350439"/>
              <a:ext cx="460677" cy="207617"/>
            </a:xfrm>
            <a:prstGeom prst="rect">
              <a:avLst/>
            </a:prstGeom>
            <a:noFill/>
            <a:ln>
              <a:noFill/>
            </a:ln>
          </p:spPr>
        </p:pic>
      </p:grpSp>
      <p:sp>
        <p:nvSpPr>
          <p:cNvPr id="13" name="TextBox 12"/>
          <p:cNvSpPr txBox="1"/>
          <p:nvPr/>
        </p:nvSpPr>
        <p:spPr>
          <a:xfrm>
            <a:off x="6872530" y="6026776"/>
            <a:ext cx="859847" cy="230832"/>
          </a:xfrm>
          <a:prstGeom prst="rect">
            <a:avLst/>
          </a:prstGeom>
          <a:noFill/>
        </p:spPr>
        <p:txBody>
          <a:bodyPr wrap="square" rtlCol="0">
            <a:spAutoFit/>
          </a:bodyPr>
          <a:lstStyle/>
          <a:p>
            <a:pPr algn="ctr"/>
            <a:r>
              <a:rPr lang="es-CO" sz="900" b="1" dirty="0">
                <a:solidFill>
                  <a:srgbClr val="002060"/>
                </a:solidFill>
                <a:latin typeface="Times New Roman" panose="02020603050405020304" pitchFamily="18" charset="0"/>
              </a:rPr>
              <a:t>10/23/16</a:t>
            </a:r>
            <a:endParaRPr lang="es-CO" sz="900" b="1" dirty="0">
              <a:solidFill>
                <a:srgbClr val="002060"/>
              </a:solidFill>
              <a:latin typeface="Times New Roman" panose="02020603050405020304" pitchFamily="18" charset="0"/>
              <a:cs typeface="Times New Roman" panose="02020603050405020304" pitchFamily="18" charset="0"/>
            </a:endParaRPr>
          </a:p>
        </p:txBody>
      </p:sp>
      <p:sp>
        <p:nvSpPr>
          <p:cNvPr id="19" name="Title 12"/>
          <p:cNvSpPr txBox="1">
            <a:spLocks/>
          </p:cNvSpPr>
          <p:nvPr/>
        </p:nvSpPr>
        <p:spPr>
          <a:xfrm>
            <a:off x="1474603" y="395779"/>
            <a:ext cx="8991600" cy="671429"/>
          </a:xfrm>
          <a:prstGeom prst="rect">
            <a:avLst/>
          </a:prstGeom>
        </p:spPr>
        <p:txBody>
          <a:bodyPr>
            <a:normAutofit fontScale="85000" lnSpcReduction="100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es-CO" sz="3600" dirty="0">
                <a:solidFill>
                  <a:schemeClr val="tx1"/>
                </a:solidFill>
                <a:latin typeface="Times New Roman" panose="02020603050405020304" pitchFamily="18" charset="0"/>
              </a:rPr>
              <a:t>EL PROCESO PARA LAS RECOMENDACIONES</a:t>
            </a:r>
          </a:p>
        </p:txBody>
      </p:sp>
      <p:sp>
        <p:nvSpPr>
          <p:cNvPr id="2" name="Slide Number Placeholder 1"/>
          <p:cNvSpPr>
            <a:spLocks noGrp="1"/>
          </p:cNvSpPr>
          <p:nvPr>
            <p:ph type="sldNum" sz="quarter" idx="12"/>
          </p:nvPr>
        </p:nvSpPr>
        <p:spPr/>
        <p:txBody>
          <a:bodyPr/>
          <a:lstStyle/>
          <a:p>
            <a:fld id="{29927BEA-0E01-4643-B2DE-F82012A02F29}" type="slidenum">
              <a:rPr lang="en-US" smtClean="0"/>
              <a:pPr/>
              <a:t>45</a:t>
            </a:fld>
            <a:endParaRPr lang="es-CO"/>
          </a:p>
        </p:txBody>
      </p:sp>
    </p:spTree>
    <p:extLst>
      <p:ext uri="{BB962C8B-B14F-4D97-AF65-F5344CB8AC3E}">
        <p14:creationId xmlns:p14="http://schemas.microsoft.com/office/powerpoint/2010/main" val="724260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animBg="1"/>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2"/>
          <p:cNvSpPr txBox="1">
            <a:spLocks/>
          </p:cNvSpPr>
          <p:nvPr/>
        </p:nvSpPr>
        <p:spPr>
          <a:xfrm>
            <a:off x="1384669" y="682688"/>
            <a:ext cx="8991600" cy="671429"/>
          </a:xfrm>
          <a:prstGeom prst="rect">
            <a:avLst/>
          </a:prstGeom>
        </p:spPr>
        <p:txBody>
          <a:bodyPr>
            <a:normAutofit fontScale="85000" lnSpcReduction="100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es-CO" sz="3600" dirty="0">
                <a:solidFill>
                  <a:schemeClr val="tx1"/>
                </a:solidFill>
                <a:latin typeface="Times New Roman" panose="02020603050405020304" pitchFamily="18" charset="0"/>
              </a:rPr>
              <a:t>EL PROCESO PARA LAS RECOMENDACIONES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980212" y="1354117"/>
            <a:ext cx="10135388" cy="529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29927BEA-0E01-4643-B2DE-F82012A02F29}" type="slidenum">
              <a:rPr lang="en-US" smtClean="0"/>
              <a:pPr/>
              <a:t>46</a:t>
            </a:fld>
            <a:endParaRPr lang="es-CO"/>
          </a:p>
        </p:txBody>
      </p:sp>
    </p:spTree>
    <p:extLst>
      <p:ext uri="{BB962C8B-B14F-4D97-AF65-F5344CB8AC3E}">
        <p14:creationId xmlns:p14="http://schemas.microsoft.com/office/powerpoint/2010/main" val="220450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740042024"/>
              </p:ext>
            </p:extLst>
          </p:nvPr>
        </p:nvGraphicFramePr>
        <p:xfrm>
          <a:off x="471055" y="3131684"/>
          <a:ext cx="5181600" cy="178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29927BEA-0E01-4643-B2DE-F82012A02F29}" type="slidenum">
              <a:rPr lang="en-US" smtClean="0"/>
              <a:t>47</a:t>
            </a:fld>
            <a:endParaRPr lang="es-CO"/>
          </a:p>
        </p:txBody>
      </p:sp>
      <p:sp>
        <p:nvSpPr>
          <p:cNvPr id="7" name="Text Box 2"/>
          <p:cNvSpPr txBox="1">
            <a:spLocks noChangeArrowheads="1"/>
          </p:cNvSpPr>
          <p:nvPr/>
        </p:nvSpPr>
        <p:spPr bwMode="auto">
          <a:xfrm>
            <a:off x="9661586" y="160389"/>
            <a:ext cx="2425792" cy="322690"/>
          </a:xfrm>
          <a:prstGeom prst="rect">
            <a:avLst/>
          </a:prstGeom>
          <a:solidFill>
            <a:srgbClr val="FFFFFF"/>
          </a:solidFill>
          <a:ln w="28575">
            <a:solidFill>
              <a:srgbClr val="000000"/>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s-CO" sz="1600" dirty="0">
                <a:effectLst/>
                <a:latin typeface="Plantagenet Cherokee"/>
              </a:rPr>
              <a:t>Hoja Informativa #1</a:t>
            </a:r>
            <a:endParaRPr lang="es-CO" sz="1100" dirty="0">
              <a:effectLst/>
              <a:latin typeface="Calibri"/>
              <a:ea typeface="Calibri"/>
              <a:cs typeface="Times New Roman"/>
            </a:endParaRPr>
          </a:p>
        </p:txBody>
      </p:sp>
      <p:pic>
        <p:nvPicPr>
          <p:cNvPr id="1026" name="Picture 2" descr="http://notebook.lausd.net/pls/ptl/docs/1/1032388.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861202" y="2847344"/>
            <a:ext cx="6226175" cy="286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01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01495" y="364015"/>
            <a:ext cx="8991600" cy="1008247"/>
          </a:xfrm>
        </p:spPr>
        <p:txBody>
          <a:bodyPr>
            <a:normAutofit fontScale="90000"/>
          </a:bodyPr>
          <a:lstStyle/>
          <a:p>
            <a:r>
              <a:rPr lang="es-CO" sz="3600" dirty="0">
                <a:latin typeface="Times New Roman" panose="02020603050405020304" pitchFamily="18" charset="0"/>
              </a:rPr>
              <a:t>EL PROCESO PARA LAS RECOMENDACIONES</a:t>
            </a:r>
          </a:p>
        </p:txBody>
      </p:sp>
      <p:sp>
        <p:nvSpPr>
          <p:cNvPr id="9" name="Text Placeholder 8"/>
          <p:cNvSpPr>
            <a:spLocks noGrp="1"/>
          </p:cNvSpPr>
          <p:nvPr>
            <p:ph type="body" sz="half" idx="2"/>
          </p:nvPr>
        </p:nvSpPr>
        <p:spPr>
          <a:xfrm>
            <a:off x="1230159" y="3351172"/>
            <a:ext cx="5723604" cy="1467465"/>
          </a:xfrm>
        </p:spPr>
        <p:txBody>
          <a:bodyPr>
            <a:normAutofit fontScale="92500" lnSpcReduction="20000"/>
          </a:bodyPr>
          <a:lstStyle/>
          <a:p>
            <a:r>
              <a:rPr lang="es-CO" sz="3200" b="1" dirty="0">
                <a:solidFill>
                  <a:schemeClr val="tx1"/>
                </a:solidFill>
                <a:latin typeface="Californian FB" panose="0207040306080B030204" pitchFamily="18" charset="0"/>
              </a:rPr>
              <a:t>Hoja Informativa #2</a:t>
            </a:r>
          </a:p>
          <a:p>
            <a:pPr>
              <a:lnSpc>
                <a:spcPct val="100000"/>
              </a:lnSpc>
            </a:pPr>
            <a:r>
              <a:rPr lang="es-CO" sz="3200" b="1" dirty="0">
                <a:solidFill>
                  <a:schemeClr val="tx1"/>
                </a:solidFill>
                <a:latin typeface="Californian FB" panose="0207040306080B030204" pitchFamily="18" charset="0"/>
              </a:rPr>
              <a:t>ACTIVIDAD PARA PONER EN PRÁCTICA:</a:t>
            </a:r>
          </a:p>
        </p:txBody>
      </p:sp>
      <p:pic>
        <p:nvPicPr>
          <p:cNvPr id="6" name="Picture 10"/>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444252" y="1964268"/>
            <a:ext cx="3790551" cy="4588932"/>
          </a:xfrm>
          <a:prstGeom prst="rect">
            <a:avLst/>
          </a:prstGeom>
          <a:ln w="127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2" name="Slide Number Placeholder 1"/>
          <p:cNvSpPr>
            <a:spLocks noGrp="1"/>
          </p:cNvSpPr>
          <p:nvPr>
            <p:ph type="sldNum" sz="quarter" idx="12"/>
          </p:nvPr>
        </p:nvSpPr>
        <p:spPr>
          <a:xfrm>
            <a:off x="10972801" y="6427934"/>
            <a:ext cx="1115786" cy="275839"/>
          </a:xfrm>
        </p:spPr>
        <p:txBody>
          <a:bodyPr/>
          <a:lstStyle/>
          <a:p>
            <a:fld id="{0FF54DE5-C571-48E8-A5BC-B369434E2F44}" type="slidenum">
              <a:rPr lang="en-US" smtClean="0"/>
              <a:t>48</a:t>
            </a:fld>
            <a:endParaRPr lang="es-CO" dirty="0"/>
          </a:p>
        </p:txBody>
      </p:sp>
      <p:sp>
        <p:nvSpPr>
          <p:cNvPr id="7" name="Text Box 2"/>
          <p:cNvSpPr txBox="1">
            <a:spLocks noChangeArrowheads="1"/>
          </p:cNvSpPr>
          <p:nvPr/>
        </p:nvSpPr>
        <p:spPr bwMode="auto">
          <a:xfrm>
            <a:off x="9730596" y="160388"/>
            <a:ext cx="2356783" cy="374449"/>
          </a:xfrm>
          <a:prstGeom prst="rect">
            <a:avLst/>
          </a:prstGeom>
          <a:solidFill>
            <a:srgbClr val="FFFFFF"/>
          </a:solidFill>
          <a:ln w="28575">
            <a:solidFill>
              <a:srgbClr val="000000"/>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s-CO" sz="1600" dirty="0">
                <a:effectLst/>
                <a:latin typeface="Plantagenet Cherokee"/>
              </a:rPr>
              <a:t>Hoja Informativa #2</a:t>
            </a:r>
            <a:endParaRPr lang="es-CO" sz="1100" dirty="0">
              <a:effectLst/>
              <a:latin typeface="Calibri"/>
              <a:ea typeface="Calibri"/>
              <a:cs typeface="Times New Roman"/>
            </a:endParaRPr>
          </a:p>
        </p:txBody>
      </p:sp>
    </p:spTree>
    <p:extLst>
      <p:ext uri="{BB962C8B-B14F-4D97-AF65-F5344CB8AC3E}">
        <p14:creationId xmlns:p14="http://schemas.microsoft.com/office/powerpoint/2010/main" val="27732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95379" y="310216"/>
            <a:ext cx="8991600" cy="1008247"/>
          </a:xfrm>
        </p:spPr>
        <p:txBody>
          <a:bodyPr>
            <a:normAutofit/>
          </a:bodyPr>
          <a:lstStyle/>
          <a:p>
            <a:r>
              <a:rPr lang="es-CO" sz="3600" dirty="0">
                <a:latin typeface="Times New Roman" panose="02020603050405020304" pitchFamily="18" charset="0"/>
              </a:rPr>
              <a:t>TOMAR ACCIÓN</a:t>
            </a:r>
          </a:p>
        </p:txBody>
      </p:sp>
      <p:sp>
        <p:nvSpPr>
          <p:cNvPr id="2" name="Slide Number Placeholder 1"/>
          <p:cNvSpPr>
            <a:spLocks noGrp="1"/>
          </p:cNvSpPr>
          <p:nvPr>
            <p:ph type="sldNum" sz="quarter" idx="12"/>
          </p:nvPr>
        </p:nvSpPr>
        <p:spPr/>
        <p:txBody>
          <a:bodyPr/>
          <a:lstStyle/>
          <a:p>
            <a:fld id="{29927BEA-0E01-4643-B2DE-F82012A02F29}" type="slidenum">
              <a:rPr lang="en-US" smtClean="0"/>
              <a:t>49</a:t>
            </a:fld>
            <a:endParaRPr lang="es-CO"/>
          </a:p>
        </p:txBody>
      </p:sp>
      <p:sp>
        <p:nvSpPr>
          <p:cNvPr id="5" name="Text Box 2"/>
          <p:cNvSpPr txBox="1">
            <a:spLocks noChangeArrowheads="1"/>
          </p:cNvSpPr>
          <p:nvPr/>
        </p:nvSpPr>
        <p:spPr bwMode="auto">
          <a:xfrm>
            <a:off x="9282024" y="160388"/>
            <a:ext cx="2805356" cy="495219"/>
          </a:xfrm>
          <a:prstGeom prst="rect">
            <a:avLst/>
          </a:prstGeom>
          <a:solidFill>
            <a:srgbClr val="FFFFFF"/>
          </a:solidFill>
          <a:ln w="28575">
            <a:solidFill>
              <a:srgbClr val="000000"/>
            </a:solidFill>
            <a:miter lim="800000"/>
            <a:headEnd/>
            <a:tailEnd/>
          </a:ln>
        </p:spPr>
        <p:txBody>
          <a:bodyPr rot="0" vert="horz" wrap="square" lIns="91440" tIns="45720" rIns="91440" bIns="45720" anchor="t" anchorCtr="0">
            <a:noAutofit/>
          </a:bodyPr>
          <a:lstStyle/>
          <a:p>
            <a:pPr marL="0" marR="0" algn="ctr">
              <a:lnSpc>
                <a:spcPct val="115000"/>
              </a:lnSpc>
              <a:spcBef>
                <a:spcPts val="0"/>
              </a:spcBef>
              <a:spcAft>
                <a:spcPts val="1000"/>
              </a:spcAft>
            </a:pPr>
            <a:r>
              <a:rPr lang="es-CO" sz="1600" dirty="0">
                <a:effectLst/>
                <a:latin typeface="Plantagenet Cherokee"/>
              </a:rPr>
              <a:t>Hoja Informativa #3</a:t>
            </a:r>
            <a:endParaRPr lang="es-CO" sz="1100" dirty="0">
              <a:effectLst/>
              <a:latin typeface="Calibri"/>
              <a:ea typeface="Calibri"/>
              <a:cs typeface="Times New Roman"/>
            </a:endParaRPr>
          </a:p>
        </p:txBody>
      </p:sp>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bwMode="auto">
          <a:xfrm>
            <a:off x="2058826" y="2097603"/>
            <a:ext cx="3218504" cy="422835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28" name="Picture 4" descr="http://thesalesblog.com/wp-content/uploads/2013/08/shutterstock_130720814-525x27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01980" y="2811834"/>
            <a:ext cx="4603446" cy="2411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3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27307" y="310216"/>
            <a:ext cx="8991600" cy="1008247"/>
          </a:xfrm>
        </p:spPr>
        <p:txBody>
          <a:bodyPr>
            <a:normAutofit/>
          </a:bodyPr>
          <a:lstStyle/>
          <a:p>
            <a:r>
              <a:rPr lang="es-CO" sz="3600" b="1" dirty="0">
                <a:latin typeface="Californian FB" panose="0207040306080B030204" pitchFamily="18" charset="0"/>
              </a:rPr>
              <a:t>¿POR QUÉ EXISTE ESTA LEY?</a:t>
            </a:r>
          </a:p>
        </p:txBody>
      </p:sp>
      <p:sp>
        <p:nvSpPr>
          <p:cNvPr id="2" name="TextBox 1"/>
          <p:cNvSpPr txBox="1"/>
          <p:nvPr/>
        </p:nvSpPr>
        <p:spPr>
          <a:xfrm>
            <a:off x="5045529" y="3539351"/>
            <a:ext cx="6859786" cy="1231106"/>
          </a:xfrm>
          <a:prstGeom prst="rect">
            <a:avLst/>
          </a:prstGeom>
          <a:noFill/>
        </p:spPr>
        <p:txBody>
          <a:bodyPr wrap="square" rtlCol="0">
            <a:spAutoFit/>
          </a:bodyPr>
          <a:lstStyle/>
          <a:p>
            <a:pPr algn="ctr">
              <a:lnSpc>
                <a:spcPct val="90000"/>
              </a:lnSpc>
            </a:pPr>
            <a:r>
              <a:rPr lang="es-CO" sz="8000" b="1" dirty="0">
                <a:latin typeface="Arabic Typesetting" panose="03020402040406030203" pitchFamily="66" charset="-78"/>
              </a:rPr>
              <a:t>Pensar-formar pares-compartir</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9591" y="1780675"/>
            <a:ext cx="3173516" cy="4748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29927BEA-0E01-4643-B2DE-F82012A02F29}" type="slidenum">
              <a:rPr lang="en-US" smtClean="0"/>
              <a:t>5</a:t>
            </a:fld>
            <a:endParaRPr lang="es-CO" dirty="0"/>
          </a:p>
        </p:txBody>
      </p:sp>
    </p:spTree>
    <p:extLst>
      <p:ext uri="{BB962C8B-B14F-4D97-AF65-F5344CB8AC3E}">
        <p14:creationId xmlns:p14="http://schemas.microsoft.com/office/powerpoint/2010/main" val="2167932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4828" t="4832" r="10129" b="14418"/>
          <a:stretch/>
        </p:blipFill>
        <p:spPr bwMode="auto">
          <a:xfrm>
            <a:off x="10712148" y="5201161"/>
            <a:ext cx="1439001" cy="1548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a:xfrm>
            <a:off x="451022" y="261088"/>
            <a:ext cx="8991600" cy="1008247"/>
          </a:xfrm>
        </p:spPr>
        <p:txBody>
          <a:bodyPr>
            <a:normAutofit/>
          </a:bodyPr>
          <a:lstStyle/>
          <a:p>
            <a:r>
              <a:rPr lang="es-CO" sz="3600" b="1" dirty="0">
                <a:latin typeface="Californian FB" panose="0207040306080B030204" pitchFamily="18" charset="0"/>
              </a:rPr>
              <a:t>OBJETIVOS</a:t>
            </a:r>
          </a:p>
        </p:txBody>
      </p:sp>
      <p:sp>
        <p:nvSpPr>
          <p:cNvPr id="6" name="Shape 341"/>
          <p:cNvSpPr txBox="1">
            <a:spLocks/>
          </p:cNvSpPr>
          <p:nvPr/>
        </p:nvSpPr>
        <p:spPr>
          <a:xfrm>
            <a:off x="691980" y="2139778"/>
            <a:ext cx="10150208" cy="4199238"/>
          </a:xfrm>
          <a:prstGeom prst="rect">
            <a:avLst/>
          </a:prstGeom>
          <a:noFill/>
          <a:ln>
            <a:noFill/>
          </a:ln>
        </p:spPr>
        <p:txBody>
          <a:bodyPr vert="horz" lIns="91425" tIns="45700" rIns="91425" bIns="45700" rtlCol="0" anchor="t" anchorCtr="0">
            <a:normAutofit fontScale="925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Entender la importancia y los beneficios de la asistencia regular a la escuela </a:t>
            </a:r>
          </a:p>
          <a:p>
            <a:pPr marL="228600" indent="-228600">
              <a:spcBef>
                <a:spcPts val="0"/>
              </a:spcBef>
              <a:buClr>
                <a:schemeClr val="tx1"/>
              </a:buClr>
              <a:buFont typeface="+mj-lt"/>
              <a:buAutoNum type="arabicPeriod"/>
            </a:pPr>
            <a:endParaRPr lang="es-CO" sz="1050" b="1" dirty="0">
              <a:latin typeface="Californian FB" panose="0207040306080B030204" pitchFamily="18" charset="0"/>
              <a:ea typeface="Calibri"/>
              <a:cs typeface="Times New Roman" panose="02020603050405020304" pitchFamily="18" charset="0"/>
              <a:sym typeface="Calibri"/>
            </a:endParaRPr>
          </a:p>
          <a:p>
            <a:pPr marL="514350" indent="-514350">
              <a:spcBef>
                <a:spcPts val="0"/>
              </a:spcBef>
              <a:buClr>
                <a:schemeClr val="tx1"/>
              </a:buClr>
              <a:buFont typeface="+mj-lt"/>
              <a:buAutoNum type="arabicPeriod"/>
            </a:pPr>
            <a:r>
              <a:rPr lang="es-CO" sz="3000" b="1" dirty="0">
                <a:latin typeface="Californian FB" panose="0207040306080B030204" pitchFamily="18" charset="0"/>
                <a:sym typeface="Calibri"/>
              </a:rPr>
              <a:t>Discutir los motivos por qué los estudiantes faltan a la escuela</a:t>
            </a:r>
          </a:p>
          <a:p>
            <a:pPr marL="228600" indent="-228600">
              <a:spcBef>
                <a:spcPts val="0"/>
              </a:spcBef>
              <a:buClr>
                <a:schemeClr val="tx1"/>
              </a:buClr>
              <a:buFont typeface="+mj-lt"/>
              <a:buAutoNum type="arabicPeriod"/>
            </a:pPr>
            <a:endParaRPr lang="es-CO" sz="12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Entender las ausencias justificadas, el ausentismo crónico y sus efectos</a:t>
            </a:r>
          </a:p>
          <a:p>
            <a:pPr>
              <a:spcBef>
                <a:spcPts val="720"/>
              </a:spcBef>
              <a:buClr>
                <a:schemeClr val="tx1"/>
              </a:buClr>
              <a:buFont typeface="+mj-lt"/>
              <a:buAutoNum type="arabicPeriod"/>
            </a:pPr>
            <a:endParaRPr lang="es-CO" sz="1000" b="1" dirty="0">
              <a:latin typeface="Californian FB" panose="0207040306080B030204" pitchFamily="18" charset="0"/>
              <a:ea typeface="Calibri"/>
              <a:cs typeface="Times New Roman" panose="02020603050405020304" pitchFamily="18" charset="0"/>
              <a:sym typeface="Calibri"/>
            </a:endParaRPr>
          </a:p>
          <a:p>
            <a:pPr marL="514350" indent="-514350">
              <a:spcBef>
                <a:spcPts val="720"/>
              </a:spcBef>
              <a:buClr>
                <a:schemeClr val="tx1"/>
              </a:buClr>
              <a:buFont typeface="+mj-lt"/>
              <a:buAutoNum type="arabicPeriod"/>
            </a:pPr>
            <a:r>
              <a:rPr lang="es-CO" sz="3000" b="1" dirty="0">
                <a:latin typeface="Californian FB" panose="0207040306080B030204" pitchFamily="18" charset="0"/>
                <a:sym typeface="Calibri"/>
              </a:rPr>
              <a:t>Revisar las maneras cómo las escuelas y los padres pueden apoyarse </a:t>
            </a:r>
          </a:p>
          <a:p>
            <a:pPr marL="0" indent="0">
              <a:spcBef>
                <a:spcPts val="720"/>
              </a:spcBef>
              <a:buClr>
                <a:schemeClr val="tx1"/>
              </a:buClr>
              <a:buNone/>
            </a:pPr>
            <a:endParaRPr lang="es-CO" sz="1100" b="1" dirty="0">
              <a:latin typeface="Californian FB" panose="0207040306080B030204" pitchFamily="18" charset="0"/>
              <a:ea typeface="Calibri"/>
              <a:cs typeface="Times New Roman" panose="02020603050405020304" pitchFamily="18" charset="0"/>
              <a:sym typeface="Calibri"/>
            </a:endParaRPr>
          </a:p>
          <a:p>
            <a:pPr marL="0" indent="0">
              <a:spcBef>
                <a:spcPts val="720"/>
              </a:spcBef>
              <a:buClr>
                <a:schemeClr val="tx1"/>
              </a:buClr>
              <a:buNone/>
            </a:pPr>
            <a:r>
              <a:rPr lang="es-CO" sz="3000" b="1" dirty="0">
                <a:latin typeface="Californian FB" panose="0207040306080B030204" pitchFamily="18" charset="0"/>
                <a:sym typeface="Calibri"/>
              </a:rPr>
              <a:t>5.   Hacer recomendaciones al Consejo del Plantel Escolar</a:t>
            </a:r>
          </a:p>
          <a:p>
            <a:pPr marL="514350" indent="-514350">
              <a:spcBef>
                <a:spcPts val="720"/>
              </a:spcBef>
              <a:buClr>
                <a:schemeClr val="tx1"/>
              </a:buClr>
              <a:buFont typeface="+mj-lt"/>
              <a:buAutoNum type="arabicPeriod"/>
            </a:pPr>
            <a:endParaRPr lang="es-CO" sz="3000" b="1" dirty="0">
              <a:latin typeface="Californian FB" panose="0207040306080B030204" pitchFamily="18" charset="0"/>
              <a:ea typeface="Calibri"/>
              <a:cs typeface="Times New Roman" panose="02020603050405020304" pitchFamily="18" charset="0"/>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742950" indent="-508000">
              <a:spcBef>
                <a:spcPts val="740"/>
              </a:spcBef>
              <a:buClr>
                <a:schemeClr val="dk1"/>
              </a:buClr>
              <a:buFont typeface="Calibri"/>
              <a:buNone/>
            </a:pPr>
            <a:endParaRPr lang="es-CO" sz="3700" dirty="0">
              <a:solidFill>
                <a:schemeClr val="dk1"/>
              </a:solidFill>
              <a:latin typeface="Calibri"/>
              <a:ea typeface="Calibri"/>
              <a:cs typeface="Calibri"/>
              <a:sym typeface="Calibri"/>
            </a:endParaRPr>
          </a:p>
          <a:p>
            <a:pPr marL="0" indent="0">
              <a:spcBef>
                <a:spcPts val="721"/>
              </a:spcBef>
              <a:buClr>
                <a:schemeClr val="dk1"/>
              </a:buClr>
              <a:buFont typeface="Calibri"/>
              <a:buNone/>
            </a:pPr>
            <a:endParaRPr lang="es-CO" sz="3600" dirty="0">
              <a:solidFill>
                <a:schemeClr val="dk1"/>
              </a:solidFill>
              <a:latin typeface="Calibri"/>
              <a:ea typeface="Calibri"/>
              <a:cs typeface="Calibri"/>
              <a:sym typeface="Calibri"/>
            </a:endParaRPr>
          </a:p>
          <a:p>
            <a:pPr marL="342900" indent="-154940">
              <a:spcBef>
                <a:spcPts val="592"/>
              </a:spcBef>
              <a:buClr>
                <a:schemeClr val="dk1"/>
              </a:buClr>
              <a:buFont typeface="Calibri"/>
              <a:buNone/>
            </a:pPr>
            <a:endParaRPr lang="es-CO" sz="2950" dirty="0">
              <a:solidFill>
                <a:schemeClr val="dk1"/>
              </a:solidFill>
              <a:latin typeface="Calibri"/>
              <a:ea typeface="Calibri"/>
              <a:cs typeface="Calibri"/>
              <a:sym typeface="Calibri"/>
            </a:endParaRPr>
          </a:p>
        </p:txBody>
      </p:sp>
      <p:sp>
        <p:nvSpPr>
          <p:cNvPr id="2" name="Slide Number Placeholder 1"/>
          <p:cNvSpPr>
            <a:spLocks noGrp="1"/>
          </p:cNvSpPr>
          <p:nvPr>
            <p:ph type="sldNum" sz="quarter" idx="12"/>
          </p:nvPr>
        </p:nvSpPr>
        <p:spPr/>
        <p:txBody>
          <a:bodyPr/>
          <a:lstStyle/>
          <a:p>
            <a:fld id="{29927BEA-0E01-4643-B2DE-F82012A02F29}" type="slidenum">
              <a:rPr lang="en-US" smtClean="0"/>
              <a:t>50</a:t>
            </a:fld>
            <a:endParaRPr lang="es-CO"/>
          </a:p>
        </p:txBody>
      </p:sp>
      <p:sp>
        <p:nvSpPr>
          <p:cNvPr id="3" name="TextBox 2"/>
          <p:cNvSpPr txBox="1"/>
          <p:nvPr/>
        </p:nvSpPr>
        <p:spPr>
          <a:xfrm>
            <a:off x="357192" y="2038698"/>
            <a:ext cx="386601" cy="584775"/>
          </a:xfrm>
          <a:prstGeom prst="rect">
            <a:avLst/>
          </a:prstGeom>
          <a:noFill/>
        </p:spPr>
        <p:txBody>
          <a:bodyPr wrap="square" rtlCol="0">
            <a:spAutoFit/>
          </a:bodyPr>
          <a:lstStyle/>
          <a:p>
            <a:r>
              <a:rPr lang="es-CO" sz="3200" b="1" dirty="0">
                <a:solidFill>
                  <a:srgbClr val="FF0000"/>
                </a:solidFill>
                <a:latin typeface="Agency FB" panose="020B0503020202020204" pitchFamily="34" charset="0"/>
              </a:rPr>
              <a:t>√</a:t>
            </a:r>
          </a:p>
        </p:txBody>
      </p:sp>
      <p:sp>
        <p:nvSpPr>
          <p:cNvPr id="8" name="TextBox 7"/>
          <p:cNvSpPr txBox="1"/>
          <p:nvPr/>
        </p:nvSpPr>
        <p:spPr>
          <a:xfrm>
            <a:off x="357192" y="2901119"/>
            <a:ext cx="386601" cy="584775"/>
          </a:xfrm>
          <a:prstGeom prst="rect">
            <a:avLst/>
          </a:prstGeom>
          <a:noFill/>
        </p:spPr>
        <p:txBody>
          <a:bodyPr wrap="square" rtlCol="0">
            <a:spAutoFit/>
          </a:bodyPr>
          <a:lstStyle/>
          <a:p>
            <a:r>
              <a:rPr lang="es-CO" sz="3200" b="1" dirty="0">
                <a:solidFill>
                  <a:srgbClr val="FF0000"/>
                </a:solidFill>
                <a:latin typeface="Agency FB" panose="020B0503020202020204" pitchFamily="34" charset="0"/>
              </a:rPr>
              <a:t>√</a:t>
            </a:r>
          </a:p>
        </p:txBody>
      </p:sp>
      <p:sp>
        <p:nvSpPr>
          <p:cNvPr id="9" name="TextBox 8"/>
          <p:cNvSpPr txBox="1"/>
          <p:nvPr/>
        </p:nvSpPr>
        <p:spPr>
          <a:xfrm>
            <a:off x="357192" y="3485894"/>
            <a:ext cx="386601" cy="584775"/>
          </a:xfrm>
          <a:prstGeom prst="rect">
            <a:avLst/>
          </a:prstGeom>
          <a:noFill/>
        </p:spPr>
        <p:txBody>
          <a:bodyPr wrap="square" rtlCol="0">
            <a:spAutoFit/>
          </a:bodyPr>
          <a:lstStyle/>
          <a:p>
            <a:r>
              <a:rPr lang="es-CO" sz="3200" b="1" dirty="0">
                <a:solidFill>
                  <a:srgbClr val="FF0000"/>
                </a:solidFill>
                <a:latin typeface="Agency FB" panose="020B0503020202020204" pitchFamily="34" charset="0"/>
              </a:rPr>
              <a:t>√</a:t>
            </a:r>
          </a:p>
        </p:txBody>
      </p:sp>
      <p:sp>
        <p:nvSpPr>
          <p:cNvPr id="10" name="TextBox 9"/>
          <p:cNvSpPr txBox="1"/>
          <p:nvPr/>
        </p:nvSpPr>
        <p:spPr>
          <a:xfrm>
            <a:off x="401799" y="4504770"/>
            <a:ext cx="386601" cy="584775"/>
          </a:xfrm>
          <a:prstGeom prst="rect">
            <a:avLst/>
          </a:prstGeom>
          <a:noFill/>
        </p:spPr>
        <p:txBody>
          <a:bodyPr wrap="square" rtlCol="0">
            <a:spAutoFit/>
          </a:bodyPr>
          <a:lstStyle/>
          <a:p>
            <a:r>
              <a:rPr lang="es-CO" sz="3200" b="1" dirty="0">
                <a:solidFill>
                  <a:srgbClr val="FF0000"/>
                </a:solidFill>
                <a:latin typeface="Agency FB" panose="020B0503020202020204" pitchFamily="34" charset="0"/>
              </a:rPr>
              <a:t>√</a:t>
            </a:r>
          </a:p>
        </p:txBody>
      </p:sp>
      <p:sp>
        <p:nvSpPr>
          <p:cNvPr id="11" name="TextBox 10"/>
          <p:cNvSpPr txBox="1"/>
          <p:nvPr/>
        </p:nvSpPr>
        <p:spPr>
          <a:xfrm>
            <a:off x="401799" y="5542649"/>
            <a:ext cx="386601" cy="584775"/>
          </a:xfrm>
          <a:prstGeom prst="rect">
            <a:avLst/>
          </a:prstGeom>
          <a:noFill/>
        </p:spPr>
        <p:txBody>
          <a:bodyPr wrap="square" rtlCol="0">
            <a:spAutoFit/>
          </a:bodyPr>
          <a:lstStyle/>
          <a:p>
            <a:r>
              <a:rPr lang="es-CO" sz="3200" b="1" dirty="0">
                <a:solidFill>
                  <a:srgbClr val="FF0000"/>
                </a:solidFill>
                <a:latin typeface="Agency FB" panose="020B0503020202020204" pitchFamily="34" charset="0"/>
              </a:rPr>
              <a:t>√</a:t>
            </a:r>
          </a:p>
        </p:txBody>
      </p:sp>
    </p:spTree>
    <p:extLst>
      <p:ext uri="{BB962C8B-B14F-4D97-AF65-F5344CB8AC3E}">
        <p14:creationId xmlns:p14="http://schemas.microsoft.com/office/powerpoint/2010/main" val="1084999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141710" y="1828800"/>
            <a:ext cx="10518338" cy="1020762"/>
          </a:xfrm>
        </p:spPr>
        <p:txBody>
          <a:bodyPr>
            <a:noAutofit/>
          </a:bodyPr>
          <a:lstStyle/>
          <a:p>
            <a:pPr algn="ctr"/>
            <a:r>
              <a:rPr lang="es-CO" sz="4400" dirty="0">
                <a:latin typeface="Californian FB" panose="0207040306080B030204" pitchFamily="18" charset="0"/>
              </a:rPr>
              <a:t>REFLEXIÓN</a:t>
            </a:r>
          </a:p>
        </p:txBody>
      </p:sp>
      <p:sp>
        <p:nvSpPr>
          <p:cNvPr id="2" name="Rectangle 1"/>
          <p:cNvSpPr/>
          <p:nvPr/>
        </p:nvSpPr>
        <p:spPr>
          <a:xfrm>
            <a:off x="6939419" y="2299846"/>
            <a:ext cx="5010412" cy="3767185"/>
          </a:xfrm>
          <a:prstGeom prst="rect">
            <a:avLst/>
          </a:prstGeom>
        </p:spPr>
        <p:txBody>
          <a:bodyPr wrap="square">
            <a:spAutoFit/>
          </a:bodyPr>
          <a:lstStyle/>
          <a:p>
            <a:pPr lvl="0" algn="ctr">
              <a:lnSpc>
                <a:spcPct val="90000"/>
              </a:lnSpc>
              <a:buClr>
                <a:schemeClr val="tx1"/>
              </a:buClr>
              <a:buSzPct val="25000"/>
            </a:pPr>
            <a:r>
              <a:rPr lang="es-CO" sz="3600" b="1" dirty="0">
                <a:latin typeface="Californian FB" panose="0207040306080B030204" pitchFamily="18" charset="0"/>
                <a:sym typeface="Calibri"/>
              </a:rPr>
              <a:t>3-2-1</a:t>
            </a:r>
          </a:p>
          <a:p>
            <a:pPr lvl="0">
              <a:lnSpc>
                <a:spcPct val="90000"/>
              </a:lnSpc>
              <a:spcBef>
                <a:spcPts val="880"/>
              </a:spcBef>
              <a:buClr>
                <a:schemeClr val="tx1"/>
              </a:buClr>
              <a:buSzPct val="25000"/>
            </a:pPr>
            <a:r>
              <a:rPr lang="es-CO" sz="2800" dirty="0">
                <a:latin typeface="Californian FB" panose="0207040306080B030204" pitchFamily="18" charset="0"/>
                <a:sym typeface="Calibri"/>
              </a:rPr>
              <a:t>En una hoja:</a:t>
            </a:r>
          </a:p>
          <a:p>
            <a:pPr marL="342900" lvl="0" indent="-342900">
              <a:lnSpc>
                <a:spcPct val="90000"/>
              </a:lnSpc>
              <a:spcBef>
                <a:spcPts val="880"/>
              </a:spcBef>
              <a:buClr>
                <a:schemeClr val="tx1"/>
              </a:buClr>
              <a:buSzPct val="100000"/>
              <a:buFont typeface="Calibri"/>
              <a:buChar char="•"/>
            </a:pPr>
            <a:r>
              <a:rPr lang="es-CO" sz="2800" dirty="0">
                <a:latin typeface="Californian FB" panose="0207040306080B030204" pitchFamily="18" charset="0"/>
                <a:sym typeface="Calibri"/>
              </a:rPr>
              <a:t>Escriba 3 ideas nuevas que aprendió el día de hoy.</a:t>
            </a:r>
          </a:p>
          <a:p>
            <a:pPr marL="342900" lvl="0" indent="-342900">
              <a:lnSpc>
                <a:spcPct val="90000"/>
              </a:lnSpc>
              <a:spcBef>
                <a:spcPts val="880"/>
              </a:spcBef>
              <a:buClr>
                <a:schemeClr val="tx1"/>
              </a:buClr>
              <a:buSzPct val="100000"/>
              <a:buFont typeface="Calibri"/>
              <a:buChar char="•"/>
            </a:pPr>
            <a:r>
              <a:rPr lang="es-CO" sz="2800" dirty="0">
                <a:latin typeface="Californian FB" panose="0207040306080B030204" pitchFamily="18" charset="0"/>
                <a:sym typeface="Calibri"/>
              </a:rPr>
              <a:t>Escriba 2 maneras que utilizará para apoyar a su estudiante.</a:t>
            </a:r>
          </a:p>
          <a:p>
            <a:pPr marL="342900" lvl="0" indent="-342900">
              <a:lnSpc>
                <a:spcPct val="90000"/>
              </a:lnSpc>
              <a:spcBef>
                <a:spcPts val="880"/>
              </a:spcBef>
              <a:buClr>
                <a:schemeClr val="tx1"/>
              </a:buClr>
              <a:buSzPct val="100000"/>
              <a:buFont typeface="Calibri"/>
              <a:buChar char="•"/>
            </a:pPr>
            <a:r>
              <a:rPr lang="es-CO" sz="2800" dirty="0">
                <a:latin typeface="Californian FB" panose="0207040306080B030204" pitchFamily="18" charset="0"/>
                <a:sym typeface="Calibri"/>
              </a:rPr>
              <a:t>Escriba 1 paso de impulso que tomará.</a:t>
            </a:r>
          </a:p>
        </p:txBody>
      </p:sp>
      <p:pic>
        <p:nvPicPr>
          <p:cNvPr id="17412" name="Picture 4" descr="http://schools.iclipart.com/dodl.php?linklokauth=LzA2Mi9zbWFsbC9iYXRjaF8wNy8wMDA4NThfMDYyLmpwZywxNDEwMjkzMDg3LDIwNC4xMDguOTYuMTAyLDAsMCxMTF8wLCwzMTVkMGRjZGZjNzdlNzZkZDE0ZDQ3OTUzNTQ1ZWFhZQ%3D%3D/000858_06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6888"/>
          <a:stretch/>
        </p:blipFill>
        <p:spPr bwMode="auto">
          <a:xfrm>
            <a:off x="150313" y="1929097"/>
            <a:ext cx="6538586" cy="470639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29927BEA-0E01-4643-B2DE-F82012A02F29}" type="slidenum">
              <a:rPr lang="en-US" smtClean="0"/>
              <a:t>51</a:t>
            </a:fld>
            <a:endParaRPr lang="es-CO"/>
          </a:p>
        </p:txBody>
      </p:sp>
    </p:spTree>
    <p:extLst>
      <p:ext uri="{BB962C8B-B14F-4D97-AF65-F5344CB8AC3E}">
        <p14:creationId xmlns:p14="http://schemas.microsoft.com/office/powerpoint/2010/main" val="123249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2"/>
          <p:cNvSpPr txBox="1">
            <a:spLocks/>
          </p:cNvSpPr>
          <p:nvPr/>
        </p:nvSpPr>
        <p:spPr>
          <a:xfrm>
            <a:off x="1295400" y="2823139"/>
            <a:ext cx="9829800" cy="811206"/>
          </a:xfrm>
          <a:prstGeom prst="rect">
            <a:avLst/>
          </a:prstGeom>
        </p:spPr>
        <p:txBody>
          <a:bodyPr>
            <a:normAutofit fontScale="85000" lnSpcReduction="10000"/>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algn="ctr"/>
            <a:r>
              <a:rPr lang="es-CO" sz="6000" b="1" dirty="0">
                <a:solidFill>
                  <a:schemeClr val="tx1"/>
                </a:solidFill>
                <a:latin typeface="Californian FB" panose="0207040306080B030204" pitchFamily="18" charset="0"/>
              </a:rPr>
              <a:t>¿COMENTARIOS/PREGUNTAS?</a:t>
            </a:r>
          </a:p>
        </p:txBody>
      </p:sp>
    </p:spTree>
    <p:extLst>
      <p:ext uri="{BB962C8B-B14F-4D97-AF65-F5344CB8AC3E}">
        <p14:creationId xmlns:p14="http://schemas.microsoft.com/office/powerpoint/2010/main" val="396046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27BEA-0E01-4643-B2DE-F82012A02F29}" type="slidenum">
              <a:rPr lang="en-US" smtClean="0"/>
              <a:t>53</a:t>
            </a:fld>
            <a:endParaRPr lang="es-CO"/>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4829" y="1741844"/>
            <a:ext cx="5072171" cy="327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65533" y="2691467"/>
            <a:ext cx="5133975" cy="1771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99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20130" y="300323"/>
            <a:ext cx="10122243" cy="1008247"/>
          </a:xfrm>
        </p:spPr>
        <p:txBody>
          <a:bodyPr>
            <a:noAutofit/>
          </a:bodyPr>
          <a:lstStyle/>
          <a:p>
            <a:r>
              <a:rPr lang="es-CO" sz="3600" b="1" dirty="0">
                <a:latin typeface="Californian FB" panose="0207040306080B030204" pitchFamily="18" charset="0"/>
              </a:rPr>
              <a:t>LA IMPORTANCIA DE LA ASISTENCIA REGULAR A LA ESCUELA</a:t>
            </a:r>
          </a:p>
        </p:txBody>
      </p:sp>
      <p:sp>
        <p:nvSpPr>
          <p:cNvPr id="3" name="Content Placeholder 2"/>
          <p:cNvSpPr>
            <a:spLocks noGrp="1"/>
          </p:cNvSpPr>
          <p:nvPr>
            <p:ph idx="1"/>
          </p:nvPr>
        </p:nvSpPr>
        <p:spPr>
          <a:xfrm>
            <a:off x="4711685" y="2855074"/>
            <a:ext cx="7237299" cy="1618735"/>
          </a:xfrm>
        </p:spPr>
        <p:txBody>
          <a:bodyPr>
            <a:noAutofit/>
          </a:bodyPr>
          <a:lstStyle/>
          <a:p>
            <a:pPr marL="0" indent="0" algn="ctr">
              <a:lnSpc>
                <a:spcPct val="100000"/>
              </a:lnSpc>
              <a:spcBef>
                <a:spcPts val="0"/>
              </a:spcBef>
              <a:buClr>
                <a:schemeClr val="tx1"/>
              </a:buClr>
              <a:buNone/>
            </a:pPr>
            <a:r>
              <a:rPr lang="es-CO" altLang="en-US" sz="4800" b="1" dirty="0">
                <a:solidFill>
                  <a:schemeClr val="tx1"/>
                </a:solidFill>
                <a:latin typeface="Arabic Typesetting" panose="03020402040406030203" pitchFamily="66" charset="-78"/>
              </a:rPr>
              <a:t>La asistencia regular y puntual a la escuela es uno de los factores más importantes en el rendimiento y éxito académico.</a:t>
            </a:r>
          </a:p>
          <a:p>
            <a:pPr>
              <a:lnSpc>
                <a:spcPct val="100000"/>
              </a:lnSpc>
              <a:spcBef>
                <a:spcPts val="0"/>
              </a:spcBef>
              <a:buClr>
                <a:schemeClr val="tx1"/>
              </a:buClr>
              <a:buFont typeface="Arial" panose="020B0604020202020204" pitchFamily="34" charset="0"/>
              <a:buChar char="•"/>
            </a:pPr>
            <a:endParaRPr lang="es-CO" altLang="en-US" sz="1200" dirty="0">
              <a:solidFill>
                <a:schemeClr val="tx1"/>
              </a:solidFill>
              <a:latin typeface="Californian FB" panose="0207040306080B030204" pitchFamily="18" charset="0"/>
              <a:cs typeface="Times New Roman" pitchFamily="18" charset="0"/>
            </a:endParaRPr>
          </a:p>
          <a:p>
            <a:pPr marL="0" indent="0">
              <a:lnSpc>
                <a:spcPct val="100000"/>
              </a:lnSpc>
              <a:spcBef>
                <a:spcPts val="0"/>
              </a:spcBef>
              <a:buClr>
                <a:schemeClr val="tx1"/>
              </a:buClr>
              <a:buNone/>
            </a:pPr>
            <a:endParaRPr lang="es-CO" altLang="en-US" sz="2400" dirty="0">
              <a:solidFill>
                <a:schemeClr val="tx1"/>
              </a:solidFill>
              <a:latin typeface="Californian FB" panose="0207040306080B030204" pitchFamily="18" charset="0"/>
              <a:cs typeface="Times New Roman" pitchFamily="18" charset="0"/>
            </a:endParaRPr>
          </a:p>
        </p:txBody>
      </p:sp>
      <p:pic>
        <p:nvPicPr>
          <p:cNvPr id="4100" name="Picture 4" descr="http://schools.iclipart.com/dodl.php?linklokauth=LzA0Ny9zbWFsbC9iYXRjaF8wMS9FbGVtZW50YXJ5X0VkdWNhdGlvbi9tb24wMzUwNjcuanBnLDE0MDg1ODU0MDUsMjA0LjEwOC45Ni45NSwwLDAsTExfMCwsMzY2ZDU4M2JkMjJhMTY4YWQxYmRiOWY5NTVmMmQ2OGY%3D/mon03506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687" y="1810265"/>
            <a:ext cx="3479133" cy="474632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0FF54DE5-C571-48E8-A5BC-B369434E2F44}" type="slidenum">
              <a:rPr lang="en-US" smtClean="0"/>
              <a:t>6</a:t>
            </a:fld>
            <a:endParaRPr lang="es-CO" dirty="0"/>
          </a:p>
        </p:txBody>
      </p:sp>
    </p:spTree>
    <p:extLst>
      <p:ext uri="{BB962C8B-B14F-4D97-AF65-F5344CB8AC3E}">
        <p14:creationId xmlns:p14="http://schemas.microsoft.com/office/powerpoint/2010/main" val="68297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38664" y="295174"/>
            <a:ext cx="8991600" cy="1008247"/>
          </a:xfrm>
        </p:spPr>
        <p:txBody>
          <a:bodyPr>
            <a:normAutofit/>
          </a:bodyPr>
          <a:lstStyle/>
          <a:p>
            <a:r>
              <a:rPr lang="es-CO" sz="3600" b="1" dirty="0">
                <a:latin typeface="Californian FB" panose="0207040306080B030204" pitchFamily="18" charset="0"/>
              </a:rPr>
              <a:t>META DEL DISTRITO</a:t>
            </a:r>
          </a:p>
        </p:txBody>
      </p:sp>
      <p:grpSp>
        <p:nvGrpSpPr>
          <p:cNvPr id="3" name="Group 2"/>
          <p:cNvGrpSpPr/>
          <p:nvPr/>
        </p:nvGrpSpPr>
        <p:grpSpPr>
          <a:xfrm>
            <a:off x="6496896" y="2769940"/>
            <a:ext cx="5490113" cy="3643680"/>
            <a:chOff x="6495204" y="2237874"/>
            <a:chExt cx="5488683" cy="3643680"/>
          </a:xfrm>
        </p:grpSpPr>
        <p:pic>
          <p:nvPicPr>
            <p:cNvPr id="1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5204" y="2237874"/>
              <a:ext cx="3648234" cy="3643680"/>
            </a:xfrm>
            <a:prstGeom prst="rect">
              <a:avLst/>
            </a:prstGeom>
            <a:noFill/>
            <a:ln w="571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12" name="Left Arrow 11"/>
            <p:cNvSpPr/>
            <p:nvPr/>
          </p:nvSpPr>
          <p:spPr>
            <a:xfrm rot="19867494">
              <a:off x="8012068" y="2285683"/>
              <a:ext cx="3966153" cy="1437846"/>
            </a:xfrm>
            <a:prstGeom prst="leftArrow">
              <a:avLst>
                <a:gd name="adj1" fmla="val 50605"/>
                <a:gd name="adj2"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8"/>
            <p:cNvSpPr txBox="1">
              <a:spLocks noChangeArrowheads="1"/>
            </p:cNvSpPr>
            <p:nvPr/>
          </p:nvSpPr>
          <p:spPr bwMode="auto">
            <a:xfrm rot="19873671">
              <a:off x="8196642" y="2712629"/>
              <a:ext cx="378724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fontScale="70000" lnSpcReduction="20000"/>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FontTx/>
                <a:buNone/>
              </a:pPr>
              <a:r>
                <a:rPr lang="es-CO" altLang="en-US" sz="2200" b="1" dirty="0">
                  <a:solidFill>
                    <a:schemeClr val="bg1"/>
                  </a:solidFill>
                  <a:latin typeface="Californian FB" panose="0207040306080B030204" pitchFamily="18" charset="0"/>
                </a:rPr>
                <a:t>Índice de asistencia de 96 a100% de estudiantes en sus asientos</a:t>
              </a:r>
            </a:p>
          </p:txBody>
        </p:sp>
      </p:grpSp>
      <p:sp>
        <p:nvSpPr>
          <p:cNvPr id="16" name="Title 1"/>
          <p:cNvSpPr txBox="1">
            <a:spLocks/>
          </p:cNvSpPr>
          <p:nvPr/>
        </p:nvSpPr>
        <p:spPr bwMode="auto">
          <a:xfrm>
            <a:off x="1294150" y="3906054"/>
            <a:ext cx="4829514" cy="68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pitchFamily="34" charset="-128"/>
              </a:defRPr>
            </a:lvl9pPr>
          </a:lstStyle>
          <a:p>
            <a:pPr algn="ctr">
              <a:spcBef>
                <a:spcPct val="0"/>
              </a:spcBef>
              <a:buFontTx/>
              <a:buNone/>
            </a:pPr>
            <a:r>
              <a:rPr lang="es-CO" altLang="en-US" sz="4800" b="1" dirty="0">
                <a:latin typeface="Arabic Typesetting" panose="03020402040406030203" pitchFamily="66" charset="-78"/>
              </a:rPr>
              <a:t>La meta de asistencia de LAUSD</a:t>
            </a:r>
            <a:br/>
            <a:endParaRPr lang="es-CO" altLang="en-US" sz="4400" b="1" i="1" dirty="0">
              <a:latin typeface="Californian FB" panose="0207040306080B030204" pitchFamily="18" charset="0"/>
              <a:cs typeface="AngsanaUPC" pitchFamily="18" charset="-34"/>
            </a:endParaRPr>
          </a:p>
        </p:txBody>
      </p:sp>
      <p:sp>
        <p:nvSpPr>
          <p:cNvPr id="17" name="Content Placeholder 2"/>
          <p:cNvSpPr>
            <a:spLocks noGrp="1"/>
          </p:cNvSpPr>
          <p:nvPr>
            <p:ph idx="1"/>
          </p:nvPr>
        </p:nvSpPr>
        <p:spPr>
          <a:xfrm>
            <a:off x="1131264" y="1829941"/>
            <a:ext cx="9984800" cy="1061539"/>
          </a:xfrm>
        </p:spPr>
        <p:txBody>
          <a:bodyPr>
            <a:normAutofit/>
          </a:bodyPr>
          <a:lstStyle/>
          <a:p>
            <a:pPr marL="0" indent="0" algn="ctr">
              <a:buNone/>
            </a:pPr>
            <a:r>
              <a:rPr lang="es-CO" altLang="en-US" sz="4800" b="1" dirty="0">
                <a:solidFill>
                  <a:schemeClr val="tx1"/>
                </a:solidFill>
                <a:latin typeface="Arabic Typesetting" panose="03020402040406030203" pitchFamily="66" charset="-78"/>
              </a:rPr>
              <a:t>¡La base para el éxito académico es la buena asistencia!</a:t>
            </a:r>
            <a:endParaRPr lang="es-CO" sz="4800" b="1" dirty="0">
              <a:solidFill>
                <a:schemeClr val="tx1"/>
              </a:solidFill>
              <a:latin typeface="Arabic Typesetting" panose="03020402040406030203" pitchFamily="66" charset="-78"/>
              <a:cs typeface="Arabic Typesetting" panose="03020402040406030203" pitchFamily="66" charset="-78"/>
            </a:endParaRPr>
          </a:p>
          <a:p>
            <a:endParaRPr lang="es-CO" sz="1700" dirty="0"/>
          </a:p>
          <a:p>
            <a:pPr marL="0" indent="0">
              <a:buNone/>
            </a:pPr>
            <a:endParaRPr lang="es-CO" sz="1800" b="1" dirty="0">
              <a:cs typeface="Times New Roman" pitchFamily="18" charset="0"/>
            </a:endParaRPr>
          </a:p>
          <a:p>
            <a:pPr marL="0" indent="0">
              <a:buNone/>
            </a:pPr>
            <a:endParaRPr lang="es-CO" sz="1800" dirty="0"/>
          </a:p>
        </p:txBody>
      </p:sp>
      <p:sp>
        <p:nvSpPr>
          <p:cNvPr id="2" name="Slide Number Placeholder 1"/>
          <p:cNvSpPr>
            <a:spLocks noGrp="1"/>
          </p:cNvSpPr>
          <p:nvPr>
            <p:ph type="sldNum" sz="quarter" idx="12"/>
          </p:nvPr>
        </p:nvSpPr>
        <p:spPr/>
        <p:txBody>
          <a:bodyPr/>
          <a:lstStyle/>
          <a:p>
            <a:fld id="{29927BEA-0E01-4643-B2DE-F82012A02F29}" type="slidenum">
              <a:rPr lang="en-US" smtClean="0"/>
              <a:t>7</a:t>
            </a:fld>
            <a:endParaRPr lang="es-CO" dirty="0"/>
          </a:p>
        </p:txBody>
      </p:sp>
    </p:spTree>
    <p:extLst>
      <p:ext uri="{BB962C8B-B14F-4D97-AF65-F5344CB8AC3E}">
        <p14:creationId xmlns:p14="http://schemas.microsoft.com/office/powerpoint/2010/main" val="479546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22916" y="2415210"/>
            <a:ext cx="10633087" cy="3565459"/>
          </a:xfrm>
          <a:prstGeom prst="rect">
            <a:avLst/>
          </a:prstGeom>
          <a:solidFill>
            <a:schemeClr val="bg1"/>
          </a:solidFill>
          <a:ln w="57150">
            <a:solidFill>
              <a:schemeClr val="accent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itle 12"/>
          <p:cNvSpPr>
            <a:spLocks noGrp="1"/>
          </p:cNvSpPr>
          <p:nvPr>
            <p:ph type="title"/>
          </p:nvPr>
        </p:nvSpPr>
        <p:spPr>
          <a:xfrm>
            <a:off x="290383" y="295174"/>
            <a:ext cx="8991600" cy="1008247"/>
          </a:xfrm>
        </p:spPr>
        <p:txBody>
          <a:bodyPr>
            <a:normAutofit/>
          </a:bodyPr>
          <a:lstStyle/>
          <a:p>
            <a:r>
              <a:rPr lang="es-CO"/>
              <a:t>¿QUÉ ES ASISTENCIA EXCELENTE?</a:t>
            </a:r>
          </a:p>
        </p:txBody>
      </p:sp>
      <p:sp>
        <p:nvSpPr>
          <p:cNvPr id="2" name="Rectangle 1"/>
          <p:cNvSpPr/>
          <p:nvPr/>
        </p:nvSpPr>
        <p:spPr>
          <a:xfrm>
            <a:off x="165023" y="1606217"/>
            <a:ext cx="11469084" cy="738664"/>
          </a:xfrm>
          <a:prstGeom prst="rect">
            <a:avLst/>
          </a:prstGeom>
        </p:spPr>
        <p:txBody>
          <a:bodyPr wrap="square">
            <a:spAutoFit/>
          </a:bodyPr>
          <a:lstStyle/>
          <a:p>
            <a:pPr lvl="0"/>
            <a:endParaRPr lang="es-CO" sz="1200" dirty="0">
              <a:latin typeface="Californian FB" panose="0207040306080B030204" pitchFamily="18" charset="0"/>
              <a:ea typeface="Calibri"/>
              <a:cs typeface="Times New Roman" panose="02020603050405020304" pitchFamily="18" charset="0"/>
              <a:sym typeface="Calibri"/>
            </a:endParaRPr>
          </a:p>
          <a:p>
            <a:pPr lvl="0" algn="ctr">
              <a:buSzPct val="25000"/>
            </a:pPr>
            <a:r>
              <a:rPr lang="es-CO" sz="3000" b="1" dirty="0">
                <a:latin typeface="Arabic Typesetting" panose="03020402040406030203" pitchFamily="66" charset="-78"/>
                <a:sym typeface="Calibri"/>
              </a:rPr>
              <a:t>La meta de LAUSD para TODOS los estudiantes es de asistir a la escuela en un índice de 96% o superior</a:t>
            </a:r>
            <a:r>
              <a:rPr lang="es-CO" sz="3000" dirty="0">
                <a:latin typeface="Arabic Typesetting" panose="03020402040406030203" pitchFamily="66" charset="-78"/>
                <a:sym typeface="Calibri"/>
              </a:rPr>
              <a:t>.</a:t>
            </a:r>
          </a:p>
        </p:txBody>
      </p:sp>
      <p:graphicFrame>
        <p:nvGraphicFramePr>
          <p:cNvPr id="8" name="Table 7"/>
          <p:cNvGraphicFramePr>
            <a:graphicFrameLocks noGrp="1"/>
          </p:cNvGraphicFramePr>
          <p:nvPr>
            <p:extLst>
              <p:ext uri="{D42A27DB-BD31-4B8C-83A1-F6EECF244321}">
                <p14:modId xmlns:p14="http://schemas.microsoft.com/office/powerpoint/2010/main" val="1314968577"/>
              </p:ext>
            </p:extLst>
          </p:nvPr>
        </p:nvGraphicFramePr>
        <p:xfrm>
          <a:off x="1076340" y="2640597"/>
          <a:ext cx="10040152" cy="3312740"/>
        </p:xfrm>
        <a:graphic>
          <a:graphicData uri="http://schemas.openxmlformats.org/drawingml/2006/table">
            <a:tbl>
              <a:tblPr firstRow="1" firstCol="1" bandRow="1"/>
              <a:tblGrid>
                <a:gridCol w="2151039">
                  <a:extLst>
                    <a:ext uri="{9D8B030D-6E8A-4147-A177-3AD203B41FA5}">
                      <a16:colId xmlns:a16="http://schemas.microsoft.com/office/drawing/2014/main" val="20000"/>
                    </a:ext>
                  </a:extLst>
                </a:gridCol>
                <a:gridCol w="1864627">
                  <a:extLst>
                    <a:ext uri="{9D8B030D-6E8A-4147-A177-3AD203B41FA5}">
                      <a16:colId xmlns:a16="http://schemas.microsoft.com/office/drawing/2014/main" val="20001"/>
                    </a:ext>
                  </a:extLst>
                </a:gridCol>
                <a:gridCol w="2007833">
                  <a:extLst>
                    <a:ext uri="{9D8B030D-6E8A-4147-A177-3AD203B41FA5}">
                      <a16:colId xmlns:a16="http://schemas.microsoft.com/office/drawing/2014/main" val="20002"/>
                    </a:ext>
                  </a:extLst>
                </a:gridCol>
                <a:gridCol w="2007833">
                  <a:extLst>
                    <a:ext uri="{9D8B030D-6E8A-4147-A177-3AD203B41FA5}">
                      <a16:colId xmlns:a16="http://schemas.microsoft.com/office/drawing/2014/main" val="20003"/>
                    </a:ext>
                  </a:extLst>
                </a:gridCol>
                <a:gridCol w="2008820">
                  <a:extLst>
                    <a:ext uri="{9D8B030D-6E8A-4147-A177-3AD203B41FA5}">
                      <a16:colId xmlns:a16="http://schemas.microsoft.com/office/drawing/2014/main" val="20004"/>
                    </a:ext>
                  </a:extLst>
                </a:gridCol>
              </a:tblGrid>
              <a:tr h="716691">
                <a:tc>
                  <a:txBody>
                    <a:bodyPr/>
                    <a:lstStyle/>
                    <a:p>
                      <a:pPr marL="0" marR="0" algn="ctr">
                        <a:lnSpc>
                          <a:spcPct val="115000"/>
                        </a:lnSpc>
                        <a:spcBef>
                          <a:spcPts val="0"/>
                        </a:spcBef>
                        <a:spcAft>
                          <a:spcPts val="0"/>
                        </a:spcAft>
                      </a:pPr>
                      <a:r>
                        <a:rPr lang="es-CO" sz="1800" dirty="0">
                          <a:solidFill>
                            <a:schemeClr val="bg1"/>
                          </a:solidFill>
                          <a:effectLst/>
                          <a:latin typeface="Plantagenet Cherokee"/>
                        </a:rPr>
                        <a:t>MUY INFERIOR A BÁSICO</a:t>
                      </a:r>
                      <a:endParaRPr lang="es-CO" sz="1800" dirty="0">
                        <a:solidFill>
                          <a:schemeClr val="bg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marL="0" marR="0" algn="ctr">
                        <a:lnSpc>
                          <a:spcPct val="115000"/>
                        </a:lnSpc>
                        <a:spcBef>
                          <a:spcPts val="0"/>
                        </a:spcBef>
                        <a:spcAft>
                          <a:spcPts val="0"/>
                        </a:spcAft>
                      </a:pPr>
                      <a:r>
                        <a:rPr lang="es-CO" sz="1800" dirty="0">
                          <a:solidFill>
                            <a:schemeClr val="bg1"/>
                          </a:solidFill>
                          <a:effectLst/>
                          <a:latin typeface="Plantagenet Cherokee"/>
                        </a:rPr>
                        <a:t>INFERIOR A BÁSICO</a:t>
                      </a:r>
                      <a:endParaRPr lang="es-CO" sz="1800" dirty="0">
                        <a:solidFill>
                          <a:schemeClr val="bg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04040"/>
                    </a:solidFill>
                  </a:tcPr>
                </a:tc>
                <a:tc>
                  <a:txBody>
                    <a:bodyPr/>
                    <a:lstStyle/>
                    <a:p>
                      <a:pPr marL="0" marR="0" algn="ctr">
                        <a:lnSpc>
                          <a:spcPct val="115000"/>
                        </a:lnSpc>
                        <a:spcBef>
                          <a:spcPts val="0"/>
                        </a:spcBef>
                        <a:spcAft>
                          <a:spcPts val="0"/>
                        </a:spcAft>
                      </a:pPr>
                      <a:r>
                        <a:rPr lang="es-CO" sz="1800" dirty="0">
                          <a:solidFill>
                            <a:schemeClr val="bg1"/>
                          </a:solidFill>
                          <a:effectLst/>
                          <a:latin typeface="Plantagenet Cherokee"/>
                        </a:rPr>
                        <a:t>BÁSICO</a:t>
                      </a:r>
                      <a:endParaRPr lang="es-CO" sz="1800" dirty="0">
                        <a:solidFill>
                          <a:schemeClr val="bg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08080"/>
                    </a:solidFill>
                  </a:tcPr>
                </a:tc>
                <a:tc>
                  <a:txBody>
                    <a:bodyPr/>
                    <a:lstStyle/>
                    <a:p>
                      <a:pPr marL="0" marR="0" algn="ctr">
                        <a:lnSpc>
                          <a:spcPct val="115000"/>
                        </a:lnSpc>
                        <a:spcBef>
                          <a:spcPts val="0"/>
                        </a:spcBef>
                        <a:spcAft>
                          <a:spcPts val="0"/>
                        </a:spcAft>
                      </a:pPr>
                      <a:r>
                        <a:rPr lang="es-CO" sz="1800" dirty="0">
                          <a:solidFill>
                            <a:schemeClr val="tx1"/>
                          </a:solidFill>
                          <a:effectLst/>
                          <a:latin typeface="Plantagenet Cherokee"/>
                        </a:rPr>
                        <a:t>COMPETENTE</a:t>
                      </a:r>
                      <a:endParaRPr lang="es-CO" sz="18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CO" sz="1800" dirty="0">
                          <a:solidFill>
                            <a:schemeClr val="tx1"/>
                          </a:solidFill>
                          <a:effectLst/>
                          <a:latin typeface="Plantagenet Cherokee"/>
                        </a:rPr>
                        <a:t>AVANZADO</a:t>
                      </a:r>
                      <a:endParaRPr lang="es-CO" sz="18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23568">
                <a:tc>
                  <a:txBody>
                    <a:bodyPr/>
                    <a:lstStyle/>
                    <a:p>
                      <a:pPr marL="0" marR="0" algn="ctr">
                        <a:lnSpc>
                          <a:spcPct val="115000"/>
                        </a:lnSpc>
                        <a:spcBef>
                          <a:spcPts val="0"/>
                        </a:spcBef>
                        <a:spcAft>
                          <a:spcPts val="0"/>
                        </a:spcAft>
                      </a:pPr>
                      <a:r>
                        <a:rPr lang="es-CO" sz="2000" dirty="0">
                          <a:solidFill>
                            <a:schemeClr val="tx1"/>
                          </a:solidFill>
                          <a:effectLst/>
                          <a:latin typeface="Plantagenet Cherokee"/>
                        </a:rPr>
                        <a:t>menos del 87%</a:t>
                      </a:r>
                      <a:endParaRPr lang="es-CO"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CO" sz="2000" dirty="0">
                          <a:solidFill>
                            <a:schemeClr val="tx1"/>
                          </a:solidFill>
                          <a:effectLst/>
                          <a:latin typeface="Plantagenet Cherokee"/>
                        </a:rPr>
                        <a:t>87-91%</a:t>
                      </a:r>
                      <a:endParaRPr lang="es-CO"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CO" sz="2000" dirty="0">
                          <a:solidFill>
                            <a:schemeClr val="tx1"/>
                          </a:solidFill>
                          <a:effectLst/>
                          <a:latin typeface="Plantagenet Cherokee"/>
                        </a:rPr>
                        <a:t>92-95%</a:t>
                      </a:r>
                      <a:endParaRPr lang="es-CO"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CO" sz="2000" dirty="0">
                          <a:solidFill>
                            <a:schemeClr val="tx1"/>
                          </a:solidFill>
                          <a:effectLst/>
                          <a:latin typeface="Plantagenet Cherokee"/>
                        </a:rPr>
                        <a:t>96-99%</a:t>
                      </a:r>
                      <a:endParaRPr lang="es-CO"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CO" sz="2000" dirty="0">
                          <a:solidFill>
                            <a:schemeClr val="tx1"/>
                          </a:solidFill>
                          <a:effectLst/>
                          <a:latin typeface="Plantagenet Cherokee"/>
                        </a:rPr>
                        <a:t>100%</a:t>
                      </a:r>
                      <a:endParaRPr lang="es-CO"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26077">
                <a:tc>
                  <a:txBody>
                    <a:bodyPr/>
                    <a:lstStyle/>
                    <a:p>
                      <a:pPr marL="0" marR="0" algn="ctr">
                        <a:lnSpc>
                          <a:spcPct val="115000"/>
                        </a:lnSpc>
                        <a:spcBef>
                          <a:spcPts val="0"/>
                        </a:spcBef>
                        <a:spcAft>
                          <a:spcPts val="0"/>
                        </a:spcAft>
                      </a:pPr>
                      <a:r>
                        <a:rPr lang="es-CO" sz="2000" dirty="0">
                          <a:solidFill>
                            <a:schemeClr val="tx1"/>
                          </a:solidFill>
                          <a:effectLst/>
                          <a:latin typeface="Plantagenet Cherokee"/>
                        </a:rPr>
                        <a:t>25 ausencias o más</a:t>
                      </a:r>
                      <a:endParaRPr lang="es-CO"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CO" sz="2000" dirty="0">
                          <a:solidFill>
                            <a:schemeClr val="tx1"/>
                          </a:solidFill>
                          <a:effectLst/>
                          <a:latin typeface="Plantagenet Cherokee"/>
                        </a:rPr>
                        <a:t>15-24 ausencias</a:t>
                      </a:r>
                      <a:endParaRPr lang="es-CO"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CO" sz="2000" dirty="0">
                          <a:solidFill>
                            <a:schemeClr val="tx1"/>
                          </a:solidFill>
                          <a:effectLst/>
                          <a:latin typeface="Plantagenet Cherokee"/>
                        </a:rPr>
                        <a:t>8-14 ausencias</a:t>
                      </a:r>
                      <a:endParaRPr lang="es-CO" sz="20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s-CO" sz="2400" dirty="0">
                          <a:solidFill>
                            <a:schemeClr val="tx1"/>
                          </a:solidFill>
                          <a:effectLst/>
                          <a:latin typeface="Plantagenet Cherokee"/>
                        </a:rPr>
                        <a:t>1-7 ausencias</a:t>
                      </a:r>
                      <a:endParaRPr lang="es-CO" sz="2400" dirty="0">
                        <a:solidFill>
                          <a:schemeClr val="tx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marL="0" marR="0" algn="ctr">
                        <a:lnSpc>
                          <a:spcPct val="115000"/>
                        </a:lnSpc>
                        <a:spcBef>
                          <a:spcPts val="0"/>
                        </a:spcBef>
                        <a:spcAft>
                          <a:spcPts val="0"/>
                        </a:spcAft>
                      </a:pPr>
                      <a:r>
                        <a:rPr lang="es-CO" sz="2400" dirty="0">
                          <a:solidFill>
                            <a:schemeClr val="bg1"/>
                          </a:solidFill>
                          <a:effectLst/>
                          <a:latin typeface="Plantagenet Cherokee"/>
                        </a:rPr>
                        <a:t>0 ausencias</a:t>
                      </a:r>
                      <a:endParaRPr lang="es-CO" sz="2400" dirty="0">
                        <a:solidFill>
                          <a:schemeClr val="bg1"/>
                        </a:solidFill>
                        <a:effectLst/>
                        <a:latin typeface="Calibri"/>
                        <a:ea typeface="Calibri"/>
                        <a:cs typeface="Times New Roman"/>
                      </a:endParaRPr>
                    </a:p>
                  </a:txBody>
                  <a:tcPr marL="68598" marR="68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2"/>
                  </a:ext>
                </a:extLst>
              </a:tr>
              <a:tr h="748347">
                <a:tc gridSpan="3">
                  <a:txBody>
                    <a:bodyPr/>
                    <a:lstStyle/>
                    <a:p>
                      <a:pPr marL="0" marR="0" algn="ctr">
                        <a:lnSpc>
                          <a:spcPct val="115000"/>
                        </a:lnSpc>
                        <a:spcBef>
                          <a:spcPts val="0"/>
                        </a:spcBef>
                        <a:spcAft>
                          <a:spcPts val="0"/>
                        </a:spcAft>
                      </a:pPr>
                      <a:r>
                        <a:rPr lang="es-CO" sz="1100" dirty="0">
                          <a:solidFill>
                            <a:schemeClr val="bg1"/>
                          </a:solidFill>
                          <a:effectLst/>
                          <a:latin typeface="Calibri"/>
                        </a:rPr>
                        <a:t> </a:t>
                      </a:r>
                    </a:p>
                  </a:txBody>
                  <a:tcPr marL="68598" marR="68598" marT="0" marB="0">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tc hMerge="1">
                  <a:txBody>
                    <a:bodyPr/>
                    <a:lstStyle/>
                    <a:p>
                      <a:endParaRPr lang="en-US"/>
                    </a:p>
                  </a:txBody>
                  <a:tcPr/>
                </a:tc>
                <a:tc gridSpan="2">
                  <a:txBody>
                    <a:bodyPr/>
                    <a:lstStyle/>
                    <a:p>
                      <a:pPr marL="0" marR="0" algn="ctr">
                        <a:lnSpc>
                          <a:spcPct val="115000"/>
                        </a:lnSpc>
                        <a:spcBef>
                          <a:spcPts val="0"/>
                        </a:spcBef>
                        <a:spcAft>
                          <a:spcPts val="0"/>
                        </a:spcAft>
                      </a:pPr>
                      <a:r>
                        <a:rPr lang="es-CO" sz="1800" b="1" i="1" dirty="0">
                          <a:solidFill>
                            <a:schemeClr val="tx1"/>
                          </a:solidFill>
                          <a:effectLst/>
                          <a:latin typeface="Plantagenet Cherokee"/>
                        </a:rPr>
                        <a:t>     Mayores probabilidades de desempeñarse conforme al nivel de grado y graduarse</a:t>
                      </a:r>
                      <a:endParaRPr lang="es-CO" sz="1800" dirty="0">
                        <a:solidFill>
                          <a:schemeClr val="tx1"/>
                        </a:solidFill>
                        <a:effectLst/>
                        <a:latin typeface="Calibri"/>
                        <a:ea typeface="Calibri"/>
                        <a:cs typeface="Times New Roman"/>
                      </a:endParaRPr>
                    </a:p>
                  </a:txBody>
                  <a:tcPr marL="68598" marR="68598" marT="0" marB="0">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11" name="5-Point Star 10"/>
          <p:cNvSpPr/>
          <p:nvPr/>
        </p:nvSpPr>
        <p:spPr>
          <a:xfrm rot="1147677">
            <a:off x="8788501" y="2651787"/>
            <a:ext cx="649467" cy="676727"/>
          </a:xfrm>
          <a:prstGeom prst="star5">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Rectangle 14"/>
          <p:cNvSpPr/>
          <p:nvPr/>
        </p:nvSpPr>
        <p:spPr>
          <a:xfrm>
            <a:off x="627849" y="6050998"/>
            <a:ext cx="10823219" cy="430887"/>
          </a:xfrm>
          <a:prstGeom prst="rect">
            <a:avLst/>
          </a:prstGeom>
        </p:spPr>
        <p:txBody>
          <a:bodyPr wrap="square">
            <a:spAutoFit/>
          </a:bodyPr>
          <a:lstStyle/>
          <a:p>
            <a:pPr lvl="0">
              <a:buClr>
                <a:schemeClr val="tx1"/>
              </a:buClr>
              <a:buSzPct val="25000"/>
            </a:pPr>
            <a:r>
              <a:rPr lang="es-CO" sz="2200" b="1" i="1" dirty="0">
                <a:latin typeface="Californian FB" panose="0207040306080B030204" pitchFamily="18" charset="0"/>
                <a:sym typeface="Calibri"/>
              </a:rPr>
              <a:t>Los estudiantes con asistencia a nivel competente/avanzado faltan menos de 7 días por año escolar.</a:t>
            </a:r>
          </a:p>
        </p:txBody>
      </p:sp>
      <p:sp>
        <p:nvSpPr>
          <p:cNvPr id="3" name="Slide Number Placeholder 2"/>
          <p:cNvSpPr>
            <a:spLocks noGrp="1"/>
          </p:cNvSpPr>
          <p:nvPr>
            <p:ph type="sldNum" sz="quarter" idx="12"/>
          </p:nvPr>
        </p:nvSpPr>
        <p:spPr/>
        <p:txBody>
          <a:bodyPr/>
          <a:lstStyle/>
          <a:p>
            <a:fld id="{29927BEA-0E01-4643-B2DE-F82012A02F29}" type="slidenum">
              <a:rPr lang="en-US" smtClean="0"/>
              <a:t>8</a:t>
            </a:fld>
            <a:endParaRPr lang="es-CO" dirty="0"/>
          </a:p>
        </p:txBody>
      </p:sp>
    </p:spTree>
    <p:extLst>
      <p:ext uri="{BB962C8B-B14F-4D97-AF65-F5344CB8AC3E}">
        <p14:creationId xmlns:p14="http://schemas.microsoft.com/office/powerpoint/2010/main" val="141905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265671" y="310216"/>
            <a:ext cx="8991600" cy="1008247"/>
          </a:xfrm>
        </p:spPr>
        <p:txBody>
          <a:bodyPr>
            <a:normAutofit/>
          </a:bodyPr>
          <a:lstStyle/>
          <a:p>
            <a:r>
              <a:rPr lang="es-CO" sz="3600" dirty="0">
                <a:latin typeface="Times New Roman" panose="02020603050405020304" pitchFamily="18" charset="0"/>
              </a:rPr>
              <a:t>BENEFICIOS A CORTO PLAZO</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435527"/>
              </p:ext>
            </p:extLst>
          </p:nvPr>
        </p:nvGraphicFramePr>
        <p:xfrm>
          <a:off x="160637" y="1542054"/>
          <a:ext cx="11813059" cy="5168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29927BEA-0E01-4643-B2DE-F82012A02F29}" type="slidenum">
              <a:rPr lang="en-US" smtClean="0"/>
              <a:t>9</a:t>
            </a:fld>
            <a:endParaRPr lang="es-CO" dirty="0"/>
          </a:p>
        </p:txBody>
      </p:sp>
    </p:spTree>
    <p:extLst>
      <p:ext uri="{BB962C8B-B14F-4D97-AF65-F5344CB8AC3E}">
        <p14:creationId xmlns:p14="http://schemas.microsoft.com/office/powerpoint/2010/main" val="42825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p:transition spd="med">
        <p:fade/>
      </p:transition>
    </mc:Fallback>
  </mc:AlternateContent>
</p:sld>
</file>

<file path=ppt/theme/theme1.xml><?xml version="1.0" encoding="utf-8"?>
<a:theme xmlns:a="http://schemas.openxmlformats.org/drawingml/2006/main" name="Stitched Border 16x9">
  <a:themeElements>
    <a:clrScheme name="Stitched Border">
      <a:dk1>
        <a:srgbClr val="000000"/>
      </a:dk1>
      <a:lt1>
        <a:srgbClr val="FFFFFF"/>
      </a:lt1>
      <a:dk2>
        <a:srgbClr val="115981"/>
      </a:dk2>
      <a:lt2>
        <a:srgbClr val="E4DAC9"/>
      </a:lt2>
      <a:accent1>
        <a:srgbClr val="115981"/>
      </a:accent1>
      <a:accent2>
        <a:srgbClr val="4D5E31"/>
      </a:accent2>
      <a:accent3>
        <a:srgbClr val="B96934"/>
      </a:accent3>
      <a:accent4>
        <a:srgbClr val="458192"/>
      </a:accent4>
      <a:accent5>
        <a:srgbClr val="8D1120"/>
      </a:accent5>
      <a:accent6>
        <a:srgbClr val="AF9F8B"/>
      </a:accent6>
      <a:hlink>
        <a:srgbClr val="B96934"/>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Stitched Border">
      <a:dk1>
        <a:srgbClr val="000000"/>
      </a:dk1>
      <a:lt1>
        <a:srgbClr val="FFFFFF"/>
      </a:lt1>
      <a:dk2>
        <a:srgbClr val="115981"/>
      </a:dk2>
      <a:lt2>
        <a:srgbClr val="E4DAC9"/>
      </a:lt2>
      <a:accent1>
        <a:srgbClr val="115981"/>
      </a:accent1>
      <a:accent2>
        <a:srgbClr val="4D5E31"/>
      </a:accent2>
      <a:accent3>
        <a:srgbClr val="B96934"/>
      </a:accent3>
      <a:accent4>
        <a:srgbClr val="458192"/>
      </a:accent4>
      <a:accent5>
        <a:srgbClr val="8D1120"/>
      </a:accent5>
      <a:accent6>
        <a:srgbClr val="AF9F8B"/>
      </a:accent6>
      <a:hlink>
        <a:srgbClr val="B96934"/>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Stitched Border">
      <a:dk1>
        <a:srgbClr val="000000"/>
      </a:dk1>
      <a:lt1>
        <a:srgbClr val="FFFFFF"/>
      </a:lt1>
      <a:dk2>
        <a:srgbClr val="115981"/>
      </a:dk2>
      <a:lt2>
        <a:srgbClr val="E4DAC9"/>
      </a:lt2>
      <a:accent1>
        <a:srgbClr val="115981"/>
      </a:accent1>
      <a:accent2>
        <a:srgbClr val="4D5E31"/>
      </a:accent2>
      <a:accent3>
        <a:srgbClr val="B96934"/>
      </a:accent3>
      <a:accent4>
        <a:srgbClr val="458192"/>
      </a:accent4>
      <a:accent5>
        <a:srgbClr val="8D1120"/>
      </a:accent5>
      <a:accent6>
        <a:srgbClr val="AF9F8B"/>
      </a:accent6>
      <a:hlink>
        <a:srgbClr val="B96934"/>
      </a:hlink>
      <a:folHlink>
        <a:srgbClr val="7F7F7F"/>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2613</TotalTime>
  <Words>2656</Words>
  <Application>Microsoft Macintosh PowerPoint</Application>
  <PresentationFormat>Widescreen</PresentationFormat>
  <Paragraphs>450</Paragraphs>
  <Slides>53</Slides>
  <Notes>49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53</vt:i4>
      </vt:variant>
    </vt:vector>
  </HeadingPairs>
  <TitlesOfParts>
    <vt:vector size="68" baseType="lpstr">
      <vt:lpstr>Agency FB</vt:lpstr>
      <vt:lpstr>Arabic Typesetting</vt:lpstr>
      <vt:lpstr>Arial</vt:lpstr>
      <vt:lpstr>Arial Black</vt:lpstr>
      <vt:lpstr>Blue Highway</vt:lpstr>
      <vt:lpstr>Calibri</vt:lpstr>
      <vt:lpstr>Californian FB</vt:lpstr>
      <vt:lpstr>DilleniaUPC</vt:lpstr>
      <vt:lpstr>Gabriola</vt:lpstr>
      <vt:lpstr>Mongolian Baiti</vt:lpstr>
      <vt:lpstr>Plantagenet Cherokee</vt:lpstr>
      <vt:lpstr>Times New Roman</vt:lpstr>
      <vt:lpstr>Vladimir Script</vt:lpstr>
      <vt:lpstr>Wingdings</vt:lpstr>
      <vt:lpstr>Stitched Border 16x9</vt:lpstr>
      <vt:lpstr>LA IMPORTANCIA DE LA ASISTENCIA REGULAR A LA ESCUELA</vt:lpstr>
      <vt:lpstr>ACTIVIDAD INICIAL</vt:lpstr>
      <vt:lpstr>OBJETIVOS</vt:lpstr>
      <vt:lpstr>¡ES LA LEY!</vt:lpstr>
      <vt:lpstr>¿POR QUÉ EXISTE ESTA LEY?</vt:lpstr>
      <vt:lpstr>LA IMPORTANCIA DE LA ASISTENCIA REGULAR A LA ESCUELA</vt:lpstr>
      <vt:lpstr>META DEL DISTRITO</vt:lpstr>
      <vt:lpstr>¿QUÉ ES ASISTENCIA EXCELENTE?</vt:lpstr>
      <vt:lpstr>BENEFICIOS A CORTO PLAZO</vt:lpstr>
      <vt:lpstr>BENEFICIOS A LARGO PLAZO</vt:lpstr>
      <vt:lpstr>BENEFICIOS A LARGO PLAZO</vt:lpstr>
      <vt:lpstr>OBJETIVOS</vt:lpstr>
      <vt:lpstr>Reflexión</vt:lpstr>
      <vt:lpstr>¿POR QUÉ FALTAN LOS ESTUDIANTES?</vt:lpstr>
      <vt:lpstr>¿POR QUÉ FALTAN LOS ESTUDIANTES?</vt:lpstr>
      <vt:lpstr>¿POR QUÉ FALTAN LOS ESTUDIANTES?</vt:lpstr>
      <vt:lpstr>¿POR QUÉ FALTAN LOS ESTUDIANTES?</vt:lpstr>
      <vt:lpstr>¿POR QUÉ FALTAN LOS ESTUDIANTES?</vt:lpstr>
      <vt:lpstr>¿POR QUÉ FALTAN LOS ESTUDIANTES?</vt:lpstr>
      <vt:lpstr>¿POR QUÉ FALTAN LOS ESTUDIANTES?</vt:lpstr>
      <vt:lpstr>OBJETIVOS</vt:lpstr>
      <vt:lpstr>AUSENCIAS JUSTIFICADAS  (Código de educación  en California 48205)</vt:lpstr>
      <vt:lpstr>AUSENCIAS JUSTIFICADAS</vt:lpstr>
      <vt:lpstr>SITUACIONES HIPOTÉTICAS</vt:lpstr>
      <vt:lpstr>SITUACIONES HIPOTÉTICAS</vt:lpstr>
      <vt:lpstr>SITUACIONES HIPOTÉTICAS</vt:lpstr>
      <vt:lpstr>SITUACIONES HIPOTÉTICAS</vt:lpstr>
      <vt:lpstr>SITUACIONES HIPOTÉTICAS</vt:lpstr>
      <vt:lpstr>AUSENTISMO CRÓNICO</vt:lpstr>
      <vt:lpstr>AUSENTISMO CRÓNICO</vt:lpstr>
      <vt:lpstr>AUSENTISMO CRÓNICO</vt:lpstr>
      <vt:lpstr>CONSECUENCIAS CRIMINALES</vt:lpstr>
      <vt:lpstr>CONSECUENCIAS EN LA EDUCACIÓN</vt:lpstr>
      <vt:lpstr>CONSECUENCIAS PARA TODA LA VIDA</vt:lpstr>
      <vt:lpstr>CONSECUENCIAS PARA TODA LA VIDA</vt:lpstr>
      <vt:lpstr>¿QUÉ DESEA PARA SU HIJO?</vt:lpstr>
      <vt:lpstr>OBJETIVOS</vt:lpstr>
      <vt:lpstr>QUÉ PUEDEN HACER LOS PADRES</vt:lpstr>
      <vt:lpstr>QUÉ PUEDEN HACER LOS PADRES</vt:lpstr>
      <vt:lpstr>QUÉ PUEDEN HACER LOS PADRES</vt:lpstr>
      <vt:lpstr>QUÉ PUEDEN HACER LOS PADRES</vt:lpstr>
      <vt:lpstr>QUÉ PUEDEN HACER LOS PADRES</vt:lpstr>
      <vt:lpstr>QUÉ PUEDE HACER ELAC</vt:lpstr>
      <vt:lpstr>OBJETIVOS</vt:lpstr>
      <vt:lpstr>PowerPoint Presentation</vt:lpstr>
      <vt:lpstr>PowerPoint Presentation</vt:lpstr>
      <vt:lpstr>PowerPoint Presentation</vt:lpstr>
      <vt:lpstr>EL PROCESO PARA LAS RECOMENDACIONES</vt:lpstr>
      <vt:lpstr>TOMAR ACCIÓN</vt:lpstr>
      <vt:lpstr>OBJETIVOS</vt:lpstr>
      <vt:lpstr>REFLEXIÓN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Franco, Ana</dc:creator>
  <cp:lastModifiedBy>Camp, Morena</cp:lastModifiedBy>
  <cp:revision>319</cp:revision>
  <cp:lastPrinted>2014-10-08T01:18:29Z</cp:lastPrinted>
  <dcterms:created xsi:type="dcterms:W3CDTF">2014-04-18T01:40:54Z</dcterms:created>
  <dcterms:modified xsi:type="dcterms:W3CDTF">2020-12-21T18:43:05Z</dcterms:modified>
</cp:coreProperties>
</file>